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6858000" cx="121888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39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39"/>
        <p:guide pos="2160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0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b3de003c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eb3de003c7_0_1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eb3de003c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eb3de003c7_0_3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eb3de003c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eb3de003c7_0_4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eb3de003c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eb3de003c7_0_5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eb3de003c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eb3de003c7_0_6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b3de003c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eb3de003c7_0_8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b3de003c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eb3de003c7_0_9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b3de003c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eb3de003c7_0_9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eb3de003c7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eb3de003c7_3_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b3de003c7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eb3de003c7_3_1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eb3de003c7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eb3de003c7_3_1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eb3de003c7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eb3de003c7_3_3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eb3de003c7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eb3de003c7_3_3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eb3de003c7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eb3de003c7_3_4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eb3de003c7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eb3de003c7_3_5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eb3de003c7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2eb3de003c7_3_6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b3de003c7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2eb3de003c7_3_7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eb3de003c7_3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eb3de003c7_3_8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eb3de003c7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2eb3de003c7_3_9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eb3de003c7_3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2eb3de003c7_3_10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9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0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eb3de003c7_3_11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eb3de003c7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eb3de003c7_3_1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"/>
          <p:cNvGrpSpPr/>
          <p:nvPr/>
        </p:nvGrpSpPr>
        <p:grpSpPr>
          <a:xfrm>
            <a:off x="0" y="-8467"/>
            <a:ext cx="12188825" cy="6866467"/>
            <a:chOff x="0" y="-8467"/>
            <a:chExt cx="12192000" cy="6866467"/>
          </a:xfrm>
        </p:grpSpPr>
        <p:sp>
          <p:nvSpPr>
            <p:cNvPr id="28" name="Google Shape;28;p2"/>
            <p:cNvSpPr/>
            <p:nvPr/>
          </p:nvSpPr>
          <p:spPr>
            <a:xfrm>
              <a:off x="0" y="-7862"/>
              <a:ext cx="863600" cy="5698067"/>
            </a:xfrm>
            <a:custGeom>
              <a:rect b="b" l="l" r="r" t="t"/>
              <a:pathLst>
                <a:path extrusionOk="0" h="5698067" w="86360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9" name="Google Shape;29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" name="Google Shape;30;p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1" name="Google Shape;31;p2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3" name="Google Shape;33;p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35" name="Google Shape;35;p2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6" name="Google Shape;36;p2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7" name="Google Shape;37;p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2"/>
          <p:cNvSpPr txBox="1"/>
          <p:nvPr>
            <p:ph type="ctrTitle"/>
          </p:nvPr>
        </p:nvSpPr>
        <p:spPr>
          <a:xfrm>
            <a:off x="1506675" y="2404534"/>
            <a:ext cx="7764913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398"/>
              <a:buFont typeface="Trebuchet MS"/>
              <a:buNone/>
              <a:defRPr sz="5398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"/>
          <p:cNvSpPr txBox="1"/>
          <p:nvPr>
            <p:ph idx="1" type="subTitle"/>
          </p:nvPr>
        </p:nvSpPr>
        <p:spPr>
          <a:xfrm>
            <a:off x="1506675" y="4050834"/>
            <a:ext cx="7764913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39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2"/>
          <p:cNvSpPr txBox="1"/>
          <p:nvPr>
            <p:ph idx="10" type="dt"/>
          </p:nvPr>
        </p:nvSpPr>
        <p:spPr>
          <a:xfrm>
            <a:off x="7203257" y="6041363"/>
            <a:ext cx="9117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"/>
          <p:cNvSpPr txBox="1"/>
          <p:nvPr>
            <p:ph idx="11" type="ftr"/>
          </p:nvPr>
        </p:nvSpPr>
        <p:spPr>
          <a:xfrm>
            <a:off x="677158" y="6041363"/>
            <a:ext cx="62959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"/>
          <p:cNvSpPr txBox="1"/>
          <p:nvPr>
            <p:ph idx="12" type="sldNum"/>
          </p:nvPr>
        </p:nvSpPr>
        <p:spPr>
          <a:xfrm>
            <a:off x="8588426" y="6041363"/>
            <a:ext cx="68316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>
            <p:ph type="title"/>
          </p:nvPr>
        </p:nvSpPr>
        <p:spPr>
          <a:xfrm>
            <a:off x="677159" y="609600"/>
            <a:ext cx="8594429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99"/>
              <a:buFont typeface="Trebuchet MS"/>
              <a:buNone/>
              <a:defRPr b="0" sz="4399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1" type="body"/>
          </p:nvPr>
        </p:nvSpPr>
        <p:spPr>
          <a:xfrm>
            <a:off x="677159" y="4470400"/>
            <a:ext cx="8594429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39"/>
              <a:buNone/>
              <a:defRPr sz="1799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39"/>
              <a:buNone/>
              <a:defRPr sz="1799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11"/>
          <p:cNvSpPr txBox="1"/>
          <p:nvPr>
            <p:ph idx="10" type="dt"/>
          </p:nvPr>
        </p:nvSpPr>
        <p:spPr>
          <a:xfrm>
            <a:off x="7203257" y="6041363"/>
            <a:ext cx="9117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1" type="ftr"/>
          </p:nvPr>
        </p:nvSpPr>
        <p:spPr>
          <a:xfrm>
            <a:off x="677158" y="6041363"/>
            <a:ext cx="62959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1"/>
          <p:cNvSpPr txBox="1"/>
          <p:nvPr>
            <p:ph idx="12" type="sldNum"/>
          </p:nvPr>
        </p:nvSpPr>
        <p:spPr>
          <a:xfrm>
            <a:off x="8588426" y="6041363"/>
            <a:ext cx="68316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type="title"/>
          </p:nvPr>
        </p:nvSpPr>
        <p:spPr>
          <a:xfrm>
            <a:off x="931092" y="609600"/>
            <a:ext cx="8092026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99"/>
              <a:buFont typeface="Trebuchet MS"/>
              <a:buNone/>
              <a:defRPr b="0" sz="4399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" type="body"/>
          </p:nvPr>
        </p:nvSpPr>
        <p:spPr>
          <a:xfrm>
            <a:off x="1365783" y="3632200"/>
            <a:ext cx="7222643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2" type="body"/>
          </p:nvPr>
        </p:nvSpPr>
        <p:spPr>
          <a:xfrm>
            <a:off x="677159" y="4470400"/>
            <a:ext cx="8594429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39"/>
              <a:buNone/>
              <a:defRPr sz="1799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39"/>
              <a:buNone/>
              <a:defRPr sz="1799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12"/>
          <p:cNvSpPr txBox="1"/>
          <p:nvPr>
            <p:ph idx="10" type="dt"/>
          </p:nvPr>
        </p:nvSpPr>
        <p:spPr>
          <a:xfrm>
            <a:off x="7203257" y="6041363"/>
            <a:ext cx="9117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11" type="ftr"/>
          </p:nvPr>
        </p:nvSpPr>
        <p:spPr>
          <a:xfrm>
            <a:off x="677158" y="6041363"/>
            <a:ext cx="62959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2" type="sldNum"/>
          </p:nvPr>
        </p:nvSpPr>
        <p:spPr>
          <a:xfrm>
            <a:off x="8588426" y="6041363"/>
            <a:ext cx="68316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12"/>
          <p:cNvSpPr txBox="1"/>
          <p:nvPr/>
        </p:nvSpPr>
        <p:spPr>
          <a:xfrm>
            <a:off x="541729" y="790378"/>
            <a:ext cx="609441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8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12"/>
          <p:cNvSpPr txBox="1"/>
          <p:nvPr/>
        </p:nvSpPr>
        <p:spPr>
          <a:xfrm>
            <a:off x="8890695" y="2886556"/>
            <a:ext cx="609441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8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>
            <p:ph type="title"/>
          </p:nvPr>
        </p:nvSpPr>
        <p:spPr>
          <a:xfrm>
            <a:off x="677159" y="1931988"/>
            <a:ext cx="8594429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99"/>
              <a:buFont typeface="Trebuchet MS"/>
              <a:buNone/>
              <a:defRPr b="0" sz="4399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" type="body"/>
          </p:nvPr>
        </p:nvSpPr>
        <p:spPr>
          <a:xfrm>
            <a:off x="677159" y="4527448"/>
            <a:ext cx="8594429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39"/>
              <a:buNone/>
              <a:defRPr sz="1799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39"/>
              <a:buNone/>
              <a:defRPr sz="1799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10" type="dt"/>
          </p:nvPr>
        </p:nvSpPr>
        <p:spPr>
          <a:xfrm>
            <a:off x="7203257" y="6041363"/>
            <a:ext cx="9117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11" type="ftr"/>
          </p:nvPr>
        </p:nvSpPr>
        <p:spPr>
          <a:xfrm>
            <a:off x="677158" y="6041363"/>
            <a:ext cx="62959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idx="12" type="sldNum"/>
          </p:nvPr>
        </p:nvSpPr>
        <p:spPr>
          <a:xfrm>
            <a:off x="8588426" y="6041363"/>
            <a:ext cx="68316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type="title"/>
          </p:nvPr>
        </p:nvSpPr>
        <p:spPr>
          <a:xfrm>
            <a:off x="931092" y="609600"/>
            <a:ext cx="8092026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99"/>
              <a:buFont typeface="Trebuchet MS"/>
              <a:buNone/>
              <a:defRPr b="0" sz="4399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" type="body"/>
          </p:nvPr>
        </p:nvSpPr>
        <p:spPr>
          <a:xfrm>
            <a:off x="677156" y="4013200"/>
            <a:ext cx="8594430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19"/>
              <a:buFont typeface="Trebuchet MS"/>
              <a:buNone/>
              <a:defRPr sz="2399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body"/>
          </p:nvPr>
        </p:nvSpPr>
        <p:spPr>
          <a:xfrm>
            <a:off x="677159" y="4527448"/>
            <a:ext cx="8594429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39"/>
              <a:buNone/>
              <a:defRPr sz="1799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39"/>
              <a:buNone/>
              <a:defRPr sz="1799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14"/>
          <p:cNvSpPr txBox="1"/>
          <p:nvPr>
            <p:ph idx="10" type="dt"/>
          </p:nvPr>
        </p:nvSpPr>
        <p:spPr>
          <a:xfrm>
            <a:off x="7203257" y="6041363"/>
            <a:ext cx="9117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11" type="ftr"/>
          </p:nvPr>
        </p:nvSpPr>
        <p:spPr>
          <a:xfrm>
            <a:off x="677158" y="6041363"/>
            <a:ext cx="62959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88426" y="6041363"/>
            <a:ext cx="68316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541729" y="790378"/>
            <a:ext cx="609441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8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8890695" y="2886556"/>
            <a:ext cx="609441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8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/>
          <p:nvPr>
            <p:ph type="title"/>
          </p:nvPr>
        </p:nvSpPr>
        <p:spPr>
          <a:xfrm>
            <a:off x="685621" y="609600"/>
            <a:ext cx="8585966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99"/>
              <a:buFont typeface="Trebuchet MS"/>
              <a:buNone/>
              <a:defRPr b="0" sz="4399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677156" y="4013200"/>
            <a:ext cx="8594430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19"/>
              <a:buFont typeface="Trebuchet MS"/>
              <a:buNone/>
              <a:defRPr sz="2399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677159" y="4527448"/>
            <a:ext cx="8594429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39"/>
              <a:buNone/>
              <a:defRPr sz="1799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39"/>
              <a:buNone/>
              <a:defRPr sz="1799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0" type="dt"/>
          </p:nvPr>
        </p:nvSpPr>
        <p:spPr>
          <a:xfrm>
            <a:off x="7203257" y="6041363"/>
            <a:ext cx="9117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5"/>
          <p:cNvSpPr txBox="1"/>
          <p:nvPr>
            <p:ph idx="11" type="ftr"/>
          </p:nvPr>
        </p:nvSpPr>
        <p:spPr>
          <a:xfrm>
            <a:off x="677158" y="6041363"/>
            <a:ext cx="62959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12" type="sldNum"/>
          </p:nvPr>
        </p:nvSpPr>
        <p:spPr>
          <a:xfrm>
            <a:off x="8588426" y="6041363"/>
            <a:ext cx="68316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677158" y="609600"/>
            <a:ext cx="8594429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" type="body"/>
          </p:nvPr>
        </p:nvSpPr>
        <p:spPr>
          <a:xfrm rot="5400000">
            <a:off x="3033986" y="-196238"/>
            <a:ext cx="3880773" cy="8594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0" type="dt"/>
          </p:nvPr>
        </p:nvSpPr>
        <p:spPr>
          <a:xfrm>
            <a:off x="7203257" y="6041363"/>
            <a:ext cx="9117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11" type="ftr"/>
          </p:nvPr>
        </p:nvSpPr>
        <p:spPr>
          <a:xfrm>
            <a:off x="677158" y="6041363"/>
            <a:ext cx="62959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12" type="sldNum"/>
          </p:nvPr>
        </p:nvSpPr>
        <p:spPr>
          <a:xfrm>
            <a:off x="8588426" y="6041363"/>
            <a:ext cx="68316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 rot="5400000">
            <a:off x="5992075" y="2583124"/>
            <a:ext cx="5251451" cy="1304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" type="body"/>
          </p:nvPr>
        </p:nvSpPr>
        <p:spPr>
          <a:xfrm rot="5400000">
            <a:off x="1580589" y="-293831"/>
            <a:ext cx="5251450" cy="7058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0" type="dt"/>
          </p:nvPr>
        </p:nvSpPr>
        <p:spPr>
          <a:xfrm>
            <a:off x="7203257" y="6041363"/>
            <a:ext cx="9117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1" type="ftr"/>
          </p:nvPr>
        </p:nvSpPr>
        <p:spPr>
          <a:xfrm>
            <a:off x="677158" y="6041363"/>
            <a:ext cx="62959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idx="12" type="sldNum"/>
          </p:nvPr>
        </p:nvSpPr>
        <p:spPr>
          <a:xfrm>
            <a:off x="8588426" y="6041363"/>
            <a:ext cx="68316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/>
          <p:nvPr>
            <p:ph type="title"/>
          </p:nvPr>
        </p:nvSpPr>
        <p:spPr>
          <a:xfrm>
            <a:off x="677158" y="609600"/>
            <a:ext cx="8594429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"/>
          <p:cNvSpPr txBox="1"/>
          <p:nvPr>
            <p:ph idx="1" type="body"/>
          </p:nvPr>
        </p:nvSpPr>
        <p:spPr>
          <a:xfrm>
            <a:off x="677158" y="2160590"/>
            <a:ext cx="8594429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6" name="Google Shape;46;p3"/>
          <p:cNvSpPr txBox="1"/>
          <p:nvPr>
            <p:ph idx="10" type="dt"/>
          </p:nvPr>
        </p:nvSpPr>
        <p:spPr>
          <a:xfrm>
            <a:off x="7203257" y="6041363"/>
            <a:ext cx="9117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"/>
          <p:cNvSpPr txBox="1"/>
          <p:nvPr>
            <p:ph idx="11" type="ftr"/>
          </p:nvPr>
        </p:nvSpPr>
        <p:spPr>
          <a:xfrm>
            <a:off x="677158" y="6041363"/>
            <a:ext cx="62959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588426" y="6041363"/>
            <a:ext cx="68316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/>
          <p:nvPr>
            <p:ph type="title"/>
          </p:nvPr>
        </p:nvSpPr>
        <p:spPr>
          <a:xfrm>
            <a:off x="677158" y="609600"/>
            <a:ext cx="8594429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"/>
          <p:cNvSpPr txBox="1"/>
          <p:nvPr>
            <p:ph idx="1" type="body"/>
          </p:nvPr>
        </p:nvSpPr>
        <p:spPr>
          <a:xfrm>
            <a:off x="677158" y="2160589"/>
            <a:ext cx="418294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2" name="Google Shape;52;p4"/>
          <p:cNvSpPr txBox="1"/>
          <p:nvPr>
            <p:ph idx="2" type="body"/>
          </p:nvPr>
        </p:nvSpPr>
        <p:spPr>
          <a:xfrm>
            <a:off x="5088645" y="2160590"/>
            <a:ext cx="418294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3" name="Google Shape;53;p4"/>
          <p:cNvSpPr txBox="1"/>
          <p:nvPr>
            <p:ph idx="10" type="dt"/>
          </p:nvPr>
        </p:nvSpPr>
        <p:spPr>
          <a:xfrm>
            <a:off x="7203257" y="6041363"/>
            <a:ext cx="9117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11" type="ftr"/>
          </p:nvPr>
        </p:nvSpPr>
        <p:spPr>
          <a:xfrm>
            <a:off x="677158" y="6041363"/>
            <a:ext cx="62959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588426" y="6041363"/>
            <a:ext cx="68316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/>
          <p:nvPr>
            <p:ph type="title"/>
          </p:nvPr>
        </p:nvSpPr>
        <p:spPr>
          <a:xfrm>
            <a:off x="677159" y="2700868"/>
            <a:ext cx="8594429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99"/>
              <a:buFont typeface="Trebuchet MS"/>
              <a:buNone/>
              <a:defRPr b="0" sz="3999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1" type="body"/>
          </p:nvPr>
        </p:nvSpPr>
        <p:spPr>
          <a:xfrm>
            <a:off x="677159" y="4527448"/>
            <a:ext cx="859442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599"/>
              <a:buNone/>
              <a:defRPr sz="1999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39"/>
              <a:buNone/>
              <a:defRPr sz="1799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idx="10" type="dt"/>
          </p:nvPr>
        </p:nvSpPr>
        <p:spPr>
          <a:xfrm>
            <a:off x="7203257" y="6041363"/>
            <a:ext cx="9117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11" type="ftr"/>
          </p:nvPr>
        </p:nvSpPr>
        <p:spPr>
          <a:xfrm>
            <a:off x="677158" y="6041363"/>
            <a:ext cx="62959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12" type="sldNum"/>
          </p:nvPr>
        </p:nvSpPr>
        <p:spPr>
          <a:xfrm>
            <a:off x="8588426" y="6041363"/>
            <a:ext cx="68316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>
            <p:ph type="title"/>
          </p:nvPr>
        </p:nvSpPr>
        <p:spPr>
          <a:xfrm>
            <a:off x="677158" y="609600"/>
            <a:ext cx="8594429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99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1" type="body"/>
          </p:nvPr>
        </p:nvSpPr>
        <p:spPr>
          <a:xfrm>
            <a:off x="675570" y="2160983"/>
            <a:ext cx="418453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19"/>
              <a:buNone/>
              <a:defRPr b="0" sz="2399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599"/>
              <a:buNone/>
              <a:defRPr b="1" sz="1999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39"/>
              <a:buNone/>
              <a:defRPr b="1" sz="1799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5" name="Google Shape;65;p6"/>
          <p:cNvSpPr txBox="1"/>
          <p:nvPr>
            <p:ph idx="2" type="body"/>
          </p:nvPr>
        </p:nvSpPr>
        <p:spPr>
          <a:xfrm>
            <a:off x="675570" y="2737246"/>
            <a:ext cx="418453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3" type="body"/>
          </p:nvPr>
        </p:nvSpPr>
        <p:spPr>
          <a:xfrm>
            <a:off x="5087058" y="2160983"/>
            <a:ext cx="418452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19"/>
              <a:buNone/>
              <a:defRPr b="0" sz="2399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599"/>
              <a:buNone/>
              <a:defRPr b="1" sz="1999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39"/>
              <a:buNone/>
              <a:defRPr b="1" sz="1799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7" name="Google Shape;67;p6"/>
          <p:cNvSpPr txBox="1"/>
          <p:nvPr>
            <p:ph idx="4" type="body"/>
          </p:nvPr>
        </p:nvSpPr>
        <p:spPr>
          <a:xfrm>
            <a:off x="5087059" y="2737246"/>
            <a:ext cx="418452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0" type="dt"/>
          </p:nvPr>
        </p:nvSpPr>
        <p:spPr>
          <a:xfrm>
            <a:off x="7203257" y="6041363"/>
            <a:ext cx="9117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"/>
          <p:cNvSpPr txBox="1"/>
          <p:nvPr>
            <p:ph idx="11" type="ftr"/>
          </p:nvPr>
        </p:nvSpPr>
        <p:spPr>
          <a:xfrm>
            <a:off x="677158" y="6041363"/>
            <a:ext cx="62959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"/>
          <p:cNvSpPr txBox="1"/>
          <p:nvPr>
            <p:ph idx="12" type="sldNum"/>
          </p:nvPr>
        </p:nvSpPr>
        <p:spPr>
          <a:xfrm>
            <a:off x="8588426" y="6041363"/>
            <a:ext cx="68316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/>
          <p:nvPr>
            <p:ph type="title"/>
          </p:nvPr>
        </p:nvSpPr>
        <p:spPr>
          <a:xfrm>
            <a:off x="677158" y="609600"/>
            <a:ext cx="8594429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10" type="dt"/>
          </p:nvPr>
        </p:nvSpPr>
        <p:spPr>
          <a:xfrm>
            <a:off x="7203257" y="6041363"/>
            <a:ext cx="9117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11" type="ftr"/>
          </p:nvPr>
        </p:nvSpPr>
        <p:spPr>
          <a:xfrm>
            <a:off x="677158" y="6041363"/>
            <a:ext cx="62959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idx="12" type="sldNum"/>
          </p:nvPr>
        </p:nvSpPr>
        <p:spPr>
          <a:xfrm>
            <a:off x="8588426" y="6041363"/>
            <a:ext cx="68316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idx="10" type="dt"/>
          </p:nvPr>
        </p:nvSpPr>
        <p:spPr>
          <a:xfrm>
            <a:off x="7203257" y="6041363"/>
            <a:ext cx="9117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11" type="ftr"/>
          </p:nvPr>
        </p:nvSpPr>
        <p:spPr>
          <a:xfrm>
            <a:off x="677158" y="6041363"/>
            <a:ext cx="62959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12" type="sldNum"/>
          </p:nvPr>
        </p:nvSpPr>
        <p:spPr>
          <a:xfrm>
            <a:off x="8588426" y="6041363"/>
            <a:ext cx="68316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>
            <p:ph type="title"/>
          </p:nvPr>
        </p:nvSpPr>
        <p:spPr>
          <a:xfrm>
            <a:off x="677158" y="1498604"/>
            <a:ext cx="3853524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99"/>
              <a:buFont typeface="Trebuchet MS"/>
              <a:buNone/>
              <a:defRPr sz="1999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4759222" y="514925"/>
            <a:ext cx="4512366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2" type="body"/>
          </p:nvPr>
        </p:nvSpPr>
        <p:spPr>
          <a:xfrm>
            <a:off x="677158" y="2777069"/>
            <a:ext cx="3853524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4" name="Google Shape;84;p9"/>
          <p:cNvSpPr txBox="1"/>
          <p:nvPr>
            <p:ph idx="10" type="dt"/>
          </p:nvPr>
        </p:nvSpPr>
        <p:spPr>
          <a:xfrm>
            <a:off x="7203257" y="6041363"/>
            <a:ext cx="9117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11" type="ftr"/>
          </p:nvPr>
        </p:nvSpPr>
        <p:spPr>
          <a:xfrm>
            <a:off x="677158" y="6041363"/>
            <a:ext cx="62959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9"/>
          <p:cNvSpPr txBox="1"/>
          <p:nvPr>
            <p:ph idx="12" type="sldNum"/>
          </p:nvPr>
        </p:nvSpPr>
        <p:spPr>
          <a:xfrm>
            <a:off x="8588426" y="6041363"/>
            <a:ext cx="68316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/>
          <p:nvPr>
            <p:ph type="title"/>
          </p:nvPr>
        </p:nvSpPr>
        <p:spPr>
          <a:xfrm>
            <a:off x="677158" y="4800600"/>
            <a:ext cx="8594428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99"/>
              <a:buFont typeface="Trebuchet MS"/>
              <a:buNone/>
              <a:defRPr b="0" sz="2399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0"/>
          <p:cNvSpPr/>
          <p:nvPr>
            <p:ph idx="2" type="pic"/>
          </p:nvPr>
        </p:nvSpPr>
        <p:spPr>
          <a:xfrm>
            <a:off x="677158" y="609600"/>
            <a:ext cx="8594429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0"/>
          <p:cNvSpPr txBox="1"/>
          <p:nvPr>
            <p:ph idx="1" type="body"/>
          </p:nvPr>
        </p:nvSpPr>
        <p:spPr>
          <a:xfrm>
            <a:off x="677158" y="5367338"/>
            <a:ext cx="8594428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10"/>
          <p:cNvSpPr txBox="1"/>
          <p:nvPr>
            <p:ph idx="11" type="ftr"/>
          </p:nvPr>
        </p:nvSpPr>
        <p:spPr>
          <a:xfrm>
            <a:off x="677158" y="6041363"/>
            <a:ext cx="62959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12" type="sldNum"/>
          </p:nvPr>
        </p:nvSpPr>
        <p:spPr>
          <a:xfrm>
            <a:off x="8588426" y="6041363"/>
            <a:ext cx="68316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10"/>
          <p:cNvSpPr txBox="1"/>
          <p:nvPr>
            <p:ph idx="10" type="dt"/>
          </p:nvPr>
        </p:nvSpPr>
        <p:spPr>
          <a:xfrm>
            <a:off x="7203257" y="6041363"/>
            <a:ext cx="9117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-8467"/>
            <a:ext cx="12188825" cy="6866467"/>
            <a:chOff x="0" y="-8467"/>
            <a:chExt cx="12192000" cy="6866467"/>
          </a:xfrm>
        </p:grpSpPr>
        <p:cxnSp>
          <p:nvCxnSpPr>
            <p:cNvPr id="11" name="Google Shape;11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" name="Google Shape;13;p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7" name="Google Shape;17;p1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8" name="Google Shape;18;p1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9" name="Google Shape;19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1"/>
          <p:cNvSpPr txBox="1"/>
          <p:nvPr>
            <p:ph type="title"/>
          </p:nvPr>
        </p:nvSpPr>
        <p:spPr>
          <a:xfrm>
            <a:off x="677158" y="609600"/>
            <a:ext cx="8594429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99"/>
              <a:buFont typeface="Trebuchet MS"/>
              <a:buNone/>
              <a:defRPr b="0" i="0" sz="3599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1"/>
          <p:cNvSpPr txBox="1"/>
          <p:nvPr>
            <p:ph idx="1" type="body"/>
          </p:nvPr>
        </p:nvSpPr>
        <p:spPr>
          <a:xfrm>
            <a:off x="677158" y="2160590"/>
            <a:ext cx="8594429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9989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39"/>
              <a:buFont typeface="Noto Sans Symbols"/>
              <a:buChar char="►"/>
              <a:defRPr b="0" i="0" sz="1799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" name="Google Shape;23;p1"/>
          <p:cNvSpPr txBox="1"/>
          <p:nvPr>
            <p:ph idx="10" type="dt"/>
          </p:nvPr>
        </p:nvSpPr>
        <p:spPr>
          <a:xfrm>
            <a:off x="7203257" y="6041363"/>
            <a:ext cx="91170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" name="Google Shape;24;p1"/>
          <p:cNvSpPr txBox="1"/>
          <p:nvPr>
            <p:ph idx="11" type="ftr"/>
          </p:nvPr>
        </p:nvSpPr>
        <p:spPr>
          <a:xfrm>
            <a:off x="677158" y="6041363"/>
            <a:ext cx="62959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" name="Google Shape;25;p1"/>
          <p:cNvSpPr txBox="1"/>
          <p:nvPr>
            <p:ph idx="12" type="sldNum"/>
          </p:nvPr>
        </p:nvSpPr>
        <p:spPr>
          <a:xfrm>
            <a:off x="8588426" y="6041363"/>
            <a:ext cx="68316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6FCFE"/>
            </a:gs>
            <a:gs pos="74000">
              <a:srgbClr val="B5E7F7"/>
            </a:gs>
            <a:gs pos="83000">
              <a:srgbClr val="B5E7F7"/>
            </a:gs>
            <a:gs pos="100000">
              <a:srgbClr val="CEEFFA"/>
            </a:gs>
          </a:gsLst>
          <a:lin ang="5400012" scaled="0"/>
        </a:gra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>
            <p:ph idx="1" type="subTitle"/>
          </p:nvPr>
        </p:nvSpPr>
        <p:spPr>
          <a:xfrm>
            <a:off x="810269" y="2417284"/>
            <a:ext cx="5652000" cy="2438400"/>
          </a:xfrm>
          <a:prstGeom prst="rect">
            <a:avLst/>
          </a:prstGeom>
          <a:solidFill>
            <a:schemeClr val="lt2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4000">
                <a:solidFill>
                  <a:srgbClr val="0F75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“Water Quality Analysis Using </a:t>
            </a:r>
            <a:endParaRPr/>
          </a:p>
          <a:p>
            <a:pPr indent="0" lvl="0" marL="0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00"/>
              <a:buNone/>
            </a:pPr>
            <a:r>
              <a:rPr b="1" lang="en-US" sz="4000">
                <a:solidFill>
                  <a:srgbClr val="0F75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Learning”</a:t>
            </a:r>
            <a:endParaRPr/>
          </a:p>
        </p:txBody>
      </p:sp>
      <p:pic>
        <p:nvPicPr>
          <p:cNvPr descr="A hand holding a device in water&#10;&#10;Description automatically generated" id="148" name="Google Shape;14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5012" y="0"/>
            <a:ext cx="509396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/>
          <p:nvPr/>
        </p:nvSpPr>
        <p:spPr>
          <a:xfrm>
            <a:off x="74612" y="152400"/>
            <a:ext cx="1636200" cy="16764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rnd" cmpd="sng" w="19050">
            <a:solidFill>
              <a:srgbClr val="2855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idx="2" type="body"/>
          </p:nvPr>
        </p:nvSpPr>
        <p:spPr>
          <a:xfrm>
            <a:off x="1292225" y="1583825"/>
            <a:ext cx="89916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 b="1" sz="36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-342797" lvl="0" marL="342797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</a:rPr>
              <a:t>Analyzed the dataset to identify important features.</a:t>
            </a:r>
            <a:endParaRPr/>
          </a:p>
          <a:p>
            <a:pPr indent="-342797" lvl="0" marL="342797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</a:rPr>
              <a:t>Created new features to enhance model performance.</a:t>
            </a:r>
            <a:endParaRPr/>
          </a:p>
        </p:txBody>
      </p:sp>
      <p:sp>
        <p:nvSpPr>
          <p:cNvPr id="203" name="Google Shape;203;p27"/>
          <p:cNvSpPr txBox="1"/>
          <p:nvPr/>
        </p:nvSpPr>
        <p:spPr>
          <a:xfrm>
            <a:off x="640925" y="844925"/>
            <a:ext cx="822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ENGINEERING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496562" y="645200"/>
            <a:ext cx="9677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Trebuchet MS"/>
              <a:buNone/>
            </a:pPr>
            <a:r>
              <a:rPr b="1" lang="en-US">
                <a:solidFill>
                  <a:schemeClr val="accent2"/>
                </a:solidFill>
              </a:rPr>
              <a:t>MODEL DEVELOPMENT:</a:t>
            </a:r>
            <a:br>
              <a:rPr lang="en-US"/>
            </a:br>
            <a:endParaRPr/>
          </a:p>
        </p:txBody>
      </p:sp>
      <p:sp>
        <p:nvSpPr>
          <p:cNvPr id="209" name="Google Shape;209;p28"/>
          <p:cNvSpPr txBox="1"/>
          <p:nvPr/>
        </p:nvSpPr>
        <p:spPr>
          <a:xfrm>
            <a:off x="576851" y="2016800"/>
            <a:ext cx="100149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Explored algorithms: Logistic Regression, Decision Tree, Random </a:t>
            </a:r>
            <a:r>
              <a:rPr lang="en-US" sz="2400">
                <a:solidFill>
                  <a:schemeClr val="dk1"/>
                </a:solidFill>
              </a:rPr>
              <a:t>     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Forest,K-Nearest    Neighbors (KNN), Support Vector Machine (SVM), AdaBoost and XGBoost.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Trained multiple models, optimizing hyperparameters through cross-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validation.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Implemented techniques like feature selection and regularization.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/>
        </p:nvSpPr>
        <p:spPr>
          <a:xfrm>
            <a:off x="748649" y="733875"/>
            <a:ext cx="8913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MODEL EVALUATION AND OPTIMIZATION</a:t>
            </a:r>
            <a:endParaRPr/>
          </a:p>
        </p:txBody>
      </p:sp>
      <p:sp>
        <p:nvSpPr>
          <p:cNvPr id="215" name="Google Shape;215;p29"/>
          <p:cNvSpPr txBox="1"/>
          <p:nvPr/>
        </p:nvSpPr>
        <p:spPr>
          <a:xfrm>
            <a:off x="444200" y="1904625"/>
            <a:ext cx="98109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Evaluated models using metrics: accuracy, precision, recall, F1-score, and  AUC-ROC.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Compared the performance of different models.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Fine-tuned the best-performing model by adjusting hyperparameters and   using ensemble methods.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FA8DC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idx="1" type="body"/>
          </p:nvPr>
        </p:nvSpPr>
        <p:spPr>
          <a:xfrm>
            <a:off x="3913438" y="148475"/>
            <a:ext cx="2667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b="1" lang="en-US" sz="3600">
                <a:solidFill>
                  <a:schemeClr val="lt1"/>
                </a:solidFill>
              </a:rPr>
              <a:t>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1141413" y="1091000"/>
            <a:ext cx="102108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LOGISTIC </a:t>
            </a:r>
            <a:r>
              <a:rPr b="1" lang="en-US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REGRESSION </a:t>
            </a:r>
            <a:r>
              <a:rPr b="1" lang="en-US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RESULT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950" y="2207050"/>
            <a:ext cx="6733850" cy="33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/>
        </p:nvSpPr>
        <p:spPr>
          <a:xfrm>
            <a:off x="2740000" y="5848525"/>
            <a:ext cx="557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2"/>
                </a:solidFill>
              </a:rPr>
              <a:t>The accuracy score is 0.62 (62%).</a:t>
            </a:r>
            <a:endParaRPr b="1" sz="2200">
              <a:solidFill>
                <a:schemeClr val="lt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FA8DC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/>
        </p:nvSpPr>
        <p:spPr>
          <a:xfrm>
            <a:off x="1105600" y="5447925"/>
            <a:ext cx="644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2"/>
                </a:solidFill>
              </a:rPr>
              <a:t>A heatmap showing the confusion matrix.</a:t>
            </a:r>
            <a:endParaRPr b="1" sz="2200">
              <a:solidFill>
                <a:schemeClr val="lt2"/>
              </a:solidFill>
            </a:endParaRPr>
          </a:p>
        </p:txBody>
      </p:sp>
      <p:pic>
        <p:nvPicPr>
          <p:cNvPr id="229" name="Google Shape;229;p31"/>
          <p:cNvPicPr preferRelativeResize="0"/>
          <p:nvPr/>
        </p:nvPicPr>
        <p:blipFill rotWithShape="1">
          <a:blip r:embed="rId3">
            <a:alphaModFix/>
          </a:blip>
          <a:srcRect b="0" l="0" r="-72265" t="-13830"/>
          <a:stretch/>
        </p:blipFill>
        <p:spPr>
          <a:xfrm>
            <a:off x="897250" y="1185725"/>
            <a:ext cx="9373725" cy="385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/>
        </p:nvSpPr>
        <p:spPr>
          <a:xfrm>
            <a:off x="6505475" y="2259150"/>
            <a:ext cx="37656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2"/>
                </a:solidFill>
              </a:rPr>
              <a:t>True Negatives (TN): 1133</a:t>
            </a:r>
            <a:endParaRPr b="1" sz="2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2"/>
                </a:solidFill>
              </a:rPr>
              <a:t>False Positives (FP): 0</a:t>
            </a:r>
            <a:endParaRPr b="1" sz="2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2"/>
                </a:solidFill>
              </a:rPr>
              <a:t>False Negatives (FN): 0</a:t>
            </a:r>
            <a:endParaRPr b="1" sz="2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2"/>
                </a:solidFill>
              </a:rPr>
              <a:t>True Positives (TP): 698</a:t>
            </a:r>
            <a:endParaRPr sz="20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FA8DC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/>
        </p:nvSpPr>
        <p:spPr>
          <a:xfrm>
            <a:off x="1970850" y="5375350"/>
            <a:ext cx="644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lt2"/>
                </a:solidFill>
              </a:rPr>
              <a:t>Overall accuracy: 0.62</a:t>
            </a:r>
            <a:endParaRPr b="1" sz="2200">
              <a:solidFill>
                <a:schemeClr val="lt2"/>
              </a:solidFill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6857900" y="1666275"/>
            <a:ext cx="3765600" cy="48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2"/>
                </a:solidFill>
              </a:rPr>
              <a:t>  </a:t>
            </a:r>
            <a:r>
              <a:rPr b="1" lang="en-US" sz="2200" u="sng">
                <a:solidFill>
                  <a:schemeClr val="lt2"/>
                </a:solidFill>
              </a:rPr>
              <a:t>Class 0:</a:t>
            </a:r>
            <a:endParaRPr b="1" sz="2200" u="sng">
              <a:solidFill>
                <a:schemeClr val="lt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Precision: 0.62</a:t>
            </a:r>
            <a:endParaRPr b="1" sz="2200">
              <a:solidFill>
                <a:schemeClr val="lt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Recall: 1.00</a:t>
            </a:r>
            <a:endParaRPr b="1" sz="2200">
              <a:solidFill>
                <a:schemeClr val="lt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F1-score: 0.76</a:t>
            </a:r>
            <a:endParaRPr b="1" sz="2200">
              <a:solidFill>
                <a:schemeClr val="lt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Support: 1133</a:t>
            </a:r>
            <a:endParaRPr b="1" sz="2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2"/>
                </a:solidFill>
              </a:rPr>
              <a:t>  </a:t>
            </a:r>
            <a:r>
              <a:rPr b="1" lang="en-US" sz="2200" u="sng">
                <a:solidFill>
                  <a:schemeClr val="lt2"/>
                </a:solidFill>
              </a:rPr>
              <a:t>Class 1:</a:t>
            </a:r>
            <a:endParaRPr b="1" sz="2200" u="sng">
              <a:solidFill>
                <a:schemeClr val="lt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Precision: 0.00</a:t>
            </a:r>
            <a:endParaRPr b="1" sz="2200">
              <a:solidFill>
                <a:schemeClr val="lt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Recall: 0.00</a:t>
            </a:r>
            <a:endParaRPr b="1" sz="2200">
              <a:solidFill>
                <a:schemeClr val="lt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F1-score: 0.00</a:t>
            </a:r>
            <a:endParaRPr b="1" sz="2200">
              <a:solidFill>
                <a:schemeClr val="lt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Support: 698</a:t>
            </a:r>
            <a:endParaRPr b="1" sz="2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2"/>
              </a:solidFill>
            </a:endParaRPr>
          </a:p>
        </p:txBody>
      </p:sp>
      <p:pic>
        <p:nvPicPr>
          <p:cNvPr id="237" name="Google Shape;237;p3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6025" y="1666275"/>
            <a:ext cx="5791800" cy="331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/>
        </p:nvSpPr>
        <p:spPr>
          <a:xfrm>
            <a:off x="1141413" y="1091000"/>
            <a:ext cx="10210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DECISION TREE MODEL RESULT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950" y="2207050"/>
            <a:ext cx="6733850" cy="33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 txBox="1"/>
          <p:nvPr/>
        </p:nvSpPr>
        <p:spPr>
          <a:xfrm>
            <a:off x="2740000" y="5848525"/>
            <a:ext cx="557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The accuracy score is 0.98 (98%).</a:t>
            </a:r>
            <a:endParaRPr b="1" sz="2200">
              <a:solidFill>
                <a:schemeClr val="accent2"/>
              </a:solidFill>
            </a:endParaRPr>
          </a:p>
        </p:txBody>
      </p:sp>
      <p:pic>
        <p:nvPicPr>
          <p:cNvPr id="245" name="Google Shape;24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6950" y="2207050"/>
            <a:ext cx="6733851" cy="33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/>
        </p:nvSpPr>
        <p:spPr>
          <a:xfrm>
            <a:off x="791050" y="5318750"/>
            <a:ext cx="644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A heatmap showing the confusion matrix.</a:t>
            </a:r>
            <a:endParaRPr b="1" sz="2200">
              <a:solidFill>
                <a:schemeClr val="accent2"/>
              </a:solidFill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6505475" y="2259150"/>
            <a:ext cx="37656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accent2"/>
                </a:solidFill>
              </a:rPr>
              <a:t>True Negatives (TN): 1117</a:t>
            </a:r>
            <a:endParaRPr b="1" sz="22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accent2"/>
                </a:solidFill>
              </a:rPr>
              <a:t>False Positives (FP): 16</a:t>
            </a:r>
            <a:endParaRPr b="1" sz="22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accent2"/>
                </a:solidFill>
              </a:rPr>
              <a:t>False Negatives (FN): 20</a:t>
            </a:r>
            <a:endParaRPr b="1" sz="22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True Positives (TP): 678</a:t>
            </a:r>
            <a:endParaRPr b="1" sz="2200">
              <a:solidFill>
                <a:schemeClr val="accent2"/>
              </a:solidFill>
            </a:endParaRPr>
          </a:p>
        </p:txBody>
      </p:sp>
      <p:pic>
        <p:nvPicPr>
          <p:cNvPr id="252" name="Google Shape;25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050" y="1645525"/>
            <a:ext cx="5537425" cy="33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/>
        </p:nvSpPr>
        <p:spPr>
          <a:xfrm>
            <a:off x="1970850" y="5375350"/>
            <a:ext cx="644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Overall accuracy: 0.98</a:t>
            </a:r>
            <a:endParaRPr b="1" sz="2200">
              <a:solidFill>
                <a:schemeClr val="accent2"/>
              </a:solidFill>
            </a:endParaRPr>
          </a:p>
        </p:txBody>
      </p:sp>
      <p:sp>
        <p:nvSpPr>
          <p:cNvPr id="258" name="Google Shape;258;p35"/>
          <p:cNvSpPr txBox="1"/>
          <p:nvPr/>
        </p:nvSpPr>
        <p:spPr>
          <a:xfrm>
            <a:off x="6857900" y="1666275"/>
            <a:ext cx="3765600" cy="48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  </a:t>
            </a:r>
            <a:r>
              <a:rPr b="1" lang="en-US" sz="2200" u="sng">
                <a:solidFill>
                  <a:schemeClr val="accent2"/>
                </a:solidFill>
              </a:rPr>
              <a:t>Class 0:</a:t>
            </a:r>
            <a:endParaRPr b="1" sz="2200" u="sng">
              <a:solidFill>
                <a:schemeClr val="accent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-US" sz="2200">
                <a:solidFill>
                  <a:schemeClr val="accent2"/>
                </a:solidFill>
              </a:rPr>
              <a:t>Precision: High</a:t>
            </a:r>
            <a:endParaRPr b="1" sz="2200">
              <a:solidFill>
                <a:schemeClr val="accent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-US" sz="2200">
                <a:solidFill>
                  <a:schemeClr val="accent2"/>
                </a:solidFill>
              </a:rPr>
              <a:t>Recall: High</a:t>
            </a:r>
            <a:endParaRPr b="1" sz="2200">
              <a:solidFill>
                <a:schemeClr val="accent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-US" sz="2200">
                <a:solidFill>
                  <a:schemeClr val="accent2"/>
                </a:solidFill>
              </a:rPr>
              <a:t>F1-score: High</a:t>
            </a:r>
            <a:endParaRPr b="1" sz="2200">
              <a:solidFill>
                <a:schemeClr val="accent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-US" sz="2200">
                <a:solidFill>
                  <a:schemeClr val="accent2"/>
                </a:solidFill>
              </a:rPr>
              <a:t>Support: High</a:t>
            </a:r>
            <a:endParaRPr b="1" sz="2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  </a:t>
            </a:r>
            <a:r>
              <a:rPr b="1" lang="en-US" sz="2200" u="sng">
                <a:solidFill>
                  <a:schemeClr val="accent2"/>
                </a:solidFill>
              </a:rPr>
              <a:t>Class 1:</a:t>
            </a:r>
            <a:endParaRPr b="1" sz="2200" u="sng">
              <a:solidFill>
                <a:schemeClr val="accent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-US" sz="2200">
                <a:solidFill>
                  <a:schemeClr val="accent2"/>
                </a:solidFill>
              </a:rPr>
              <a:t>Precision: High</a:t>
            </a:r>
            <a:endParaRPr b="1" sz="2200">
              <a:solidFill>
                <a:schemeClr val="accent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-US" sz="2200">
                <a:solidFill>
                  <a:schemeClr val="accent2"/>
                </a:solidFill>
              </a:rPr>
              <a:t>Recall: High</a:t>
            </a:r>
            <a:endParaRPr b="1" sz="2200">
              <a:solidFill>
                <a:schemeClr val="accent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-US" sz="2200">
                <a:solidFill>
                  <a:schemeClr val="accent2"/>
                </a:solidFill>
              </a:rPr>
              <a:t>F1-score: High</a:t>
            </a:r>
            <a:endParaRPr b="1" sz="2200">
              <a:solidFill>
                <a:schemeClr val="accent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-US" sz="2200">
                <a:solidFill>
                  <a:schemeClr val="accent2"/>
                </a:solidFill>
              </a:rPr>
              <a:t>Support: High</a:t>
            </a:r>
            <a:endParaRPr b="1" sz="2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2"/>
              </a:solidFill>
            </a:endParaRPr>
          </a:p>
        </p:txBody>
      </p:sp>
      <p:pic>
        <p:nvPicPr>
          <p:cNvPr id="259" name="Google Shape;25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425" y="1533675"/>
            <a:ext cx="6055601" cy="34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FA8DC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/>
        </p:nvSpPr>
        <p:spPr>
          <a:xfrm>
            <a:off x="1141413" y="1091000"/>
            <a:ext cx="10210800" cy="28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RANDOM FOREST MODEL RESULT</a:t>
            </a:r>
            <a:endParaRPr sz="1799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39"/>
              <a:buFont typeface="Arial"/>
              <a:buNone/>
            </a:pPr>
            <a:r>
              <a:t/>
            </a:r>
            <a:endParaRPr sz="1799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39"/>
              <a:buFont typeface="Arial"/>
              <a:buNone/>
            </a:pPr>
            <a:r>
              <a:t/>
            </a:r>
            <a:endParaRPr sz="1799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39"/>
              <a:buFont typeface="Arial"/>
              <a:buNone/>
            </a:pPr>
            <a:r>
              <a:t/>
            </a:r>
            <a:endParaRPr sz="1799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950" y="2207050"/>
            <a:ext cx="6733850" cy="33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 txBox="1"/>
          <p:nvPr/>
        </p:nvSpPr>
        <p:spPr>
          <a:xfrm>
            <a:off x="2740000" y="5848525"/>
            <a:ext cx="557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2"/>
                </a:solidFill>
              </a:rPr>
              <a:t>The accuracy score is </a:t>
            </a:r>
            <a:r>
              <a:rPr b="1" lang="en-US" sz="2200">
                <a:solidFill>
                  <a:schemeClr val="lt2"/>
                </a:solidFill>
              </a:rPr>
              <a:t>0.99 (99%).</a:t>
            </a:r>
            <a:endParaRPr b="1" sz="2200">
              <a:solidFill>
                <a:schemeClr val="lt2"/>
              </a:solidFill>
            </a:endParaRPr>
          </a:p>
        </p:txBody>
      </p:sp>
      <p:pic>
        <p:nvPicPr>
          <p:cNvPr id="267" name="Google Shape;267;p36"/>
          <p:cNvPicPr preferRelativeResize="0"/>
          <p:nvPr/>
        </p:nvPicPr>
        <p:blipFill rotWithShape="1">
          <a:blip r:embed="rId4">
            <a:alphaModFix/>
          </a:blip>
          <a:srcRect b="0" l="0" r="-999" t="0"/>
          <a:stretch/>
        </p:blipFill>
        <p:spPr>
          <a:xfrm>
            <a:off x="2066944" y="2181000"/>
            <a:ext cx="67338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677158" y="609600"/>
            <a:ext cx="8594429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Trebuchet MS"/>
              <a:buNone/>
            </a:pPr>
            <a:r>
              <a:rPr b="1" lang="en-US" sz="4000">
                <a:solidFill>
                  <a:schemeClr val="accent2"/>
                </a:solidFill>
              </a:rPr>
              <a:t>MEET OUR TEAM</a:t>
            </a:r>
            <a:endParaRPr/>
          </a:p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677150" y="2361874"/>
            <a:ext cx="8594400" cy="3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4989" lvl="0" marL="342797" rtl="0" algn="l">
              <a:spcBef>
                <a:spcPts val="0"/>
              </a:spcBef>
              <a:spcAft>
                <a:spcPts val="0"/>
              </a:spcAft>
              <a:buSzPts val="2560"/>
              <a:buChar char="►"/>
            </a:pPr>
            <a:r>
              <a:rPr lang="en-US" sz="3200">
                <a:solidFill>
                  <a:schemeClr val="dk2"/>
                </a:solidFill>
              </a:rPr>
              <a:t>ZARNAB ZAFAR (TEAM LEAD)</a:t>
            </a:r>
            <a:endParaRPr/>
          </a:p>
          <a:p>
            <a:pPr indent="-354989" lvl="0" marL="342797" rtl="0" algn="l">
              <a:spcBef>
                <a:spcPts val="1000"/>
              </a:spcBef>
              <a:spcAft>
                <a:spcPts val="0"/>
              </a:spcAft>
              <a:buSzPts val="2560"/>
              <a:buChar char="►"/>
            </a:pPr>
            <a:r>
              <a:rPr lang="en-US" sz="3200">
                <a:solidFill>
                  <a:schemeClr val="dk2"/>
                </a:solidFill>
              </a:rPr>
              <a:t>WAJAHAT HUSSAIN</a:t>
            </a:r>
            <a:endParaRPr/>
          </a:p>
          <a:p>
            <a:pPr indent="-354989" lvl="0" marL="342797" rtl="0" algn="l">
              <a:spcBef>
                <a:spcPts val="1000"/>
              </a:spcBef>
              <a:spcAft>
                <a:spcPts val="0"/>
              </a:spcAft>
              <a:buSzPts val="2560"/>
              <a:buChar char="►"/>
            </a:pPr>
            <a:r>
              <a:rPr lang="en-US" sz="3200">
                <a:solidFill>
                  <a:schemeClr val="dk2"/>
                </a:solidFill>
              </a:rPr>
              <a:t>M. MUSTAFA SHAH AYESHA MAJEED </a:t>
            </a:r>
            <a:endParaRPr/>
          </a:p>
          <a:p>
            <a:pPr indent="-354989" lvl="0" marL="342797" rtl="0" algn="l">
              <a:spcBef>
                <a:spcPts val="1000"/>
              </a:spcBef>
              <a:spcAft>
                <a:spcPts val="0"/>
              </a:spcAft>
              <a:buSzPts val="2560"/>
              <a:buChar char="►"/>
            </a:pPr>
            <a:r>
              <a:rPr lang="en-US" sz="3200">
                <a:solidFill>
                  <a:schemeClr val="dk2"/>
                </a:solidFill>
              </a:rPr>
              <a:t>AISHA KAMRAN </a:t>
            </a:r>
            <a:endParaRPr/>
          </a:p>
          <a:p>
            <a:pPr indent="-354989" lvl="0" marL="342797" rtl="0" algn="l">
              <a:spcBef>
                <a:spcPts val="1000"/>
              </a:spcBef>
              <a:spcAft>
                <a:spcPts val="0"/>
              </a:spcAft>
              <a:buSzPts val="2560"/>
              <a:buChar char="►"/>
            </a:pPr>
            <a:r>
              <a:rPr lang="en-US" sz="3200">
                <a:solidFill>
                  <a:schemeClr val="dk2"/>
                </a:solidFill>
              </a:rPr>
              <a:t>SYEDA FATIMA </a:t>
            </a:r>
            <a:endParaRPr/>
          </a:p>
          <a:p>
            <a:pPr indent="-354989" lvl="0" marL="342797" rtl="0" algn="l">
              <a:spcBef>
                <a:spcPts val="1000"/>
              </a:spcBef>
              <a:spcAft>
                <a:spcPts val="0"/>
              </a:spcAft>
              <a:buSzPts val="2560"/>
              <a:buChar char="►"/>
            </a:pPr>
            <a:r>
              <a:rPr lang="en-US" sz="3200">
                <a:solidFill>
                  <a:schemeClr val="dk2"/>
                </a:solidFill>
              </a:rPr>
              <a:t>MOEED AHMAD </a:t>
            </a:r>
            <a:endParaRPr/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0" y="0"/>
            <a:ext cx="12124724" cy="6858000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FA8DC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/>
        </p:nvSpPr>
        <p:spPr>
          <a:xfrm>
            <a:off x="1105600" y="5447925"/>
            <a:ext cx="644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2"/>
                </a:solidFill>
              </a:rPr>
              <a:t>A heatmap showing the confusion matrix.</a:t>
            </a:r>
            <a:endParaRPr b="1" sz="2200">
              <a:solidFill>
                <a:schemeClr val="lt2"/>
              </a:solidFill>
            </a:endParaRPr>
          </a:p>
        </p:txBody>
      </p:sp>
      <p:pic>
        <p:nvPicPr>
          <p:cNvPr id="273" name="Google Shape;273;p37"/>
          <p:cNvPicPr preferRelativeResize="0"/>
          <p:nvPr/>
        </p:nvPicPr>
        <p:blipFill rotWithShape="1">
          <a:blip r:embed="rId3">
            <a:alphaModFix/>
          </a:blip>
          <a:srcRect b="0" l="0" r="-72265" t="-13830"/>
          <a:stretch/>
        </p:blipFill>
        <p:spPr>
          <a:xfrm>
            <a:off x="897250" y="1185725"/>
            <a:ext cx="9373725" cy="385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7"/>
          <p:cNvSpPr txBox="1"/>
          <p:nvPr/>
        </p:nvSpPr>
        <p:spPr>
          <a:xfrm>
            <a:off x="6505475" y="2259150"/>
            <a:ext cx="3765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lt2"/>
                </a:solidFill>
              </a:rPr>
              <a:t>True Negatives (TN): High</a:t>
            </a:r>
            <a:endParaRPr b="1" sz="22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lt2"/>
                </a:solidFill>
              </a:rPr>
              <a:t>False Positives (FP): Low</a:t>
            </a:r>
            <a:endParaRPr b="1" sz="22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lt2"/>
                </a:solidFill>
              </a:rPr>
              <a:t>False Negatives (FN): Low</a:t>
            </a:r>
            <a:endParaRPr b="1" sz="22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lt2"/>
                </a:solidFill>
              </a:rPr>
              <a:t>True Positives (TP): High</a:t>
            </a:r>
            <a:endParaRPr b="1" sz="2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2"/>
              </a:solidFill>
            </a:endParaRPr>
          </a:p>
        </p:txBody>
      </p:sp>
      <p:pic>
        <p:nvPicPr>
          <p:cNvPr id="275" name="Google Shape;27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250" y="1610150"/>
            <a:ext cx="54312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FA8DC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/>
        </p:nvSpPr>
        <p:spPr>
          <a:xfrm>
            <a:off x="1970850" y="5375350"/>
            <a:ext cx="644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2"/>
                </a:solidFill>
              </a:rPr>
              <a:t>Overall accuracy: 0.99</a:t>
            </a:r>
            <a:endParaRPr b="1" sz="2200">
              <a:solidFill>
                <a:schemeClr val="lt2"/>
              </a:solidFill>
            </a:endParaRPr>
          </a:p>
        </p:txBody>
      </p:sp>
      <p:sp>
        <p:nvSpPr>
          <p:cNvPr id="281" name="Google Shape;281;p38"/>
          <p:cNvSpPr txBox="1"/>
          <p:nvPr/>
        </p:nvSpPr>
        <p:spPr>
          <a:xfrm>
            <a:off x="6857900" y="1666275"/>
            <a:ext cx="3765600" cy="48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2"/>
                </a:solidFill>
              </a:rPr>
              <a:t>  </a:t>
            </a:r>
            <a:r>
              <a:rPr b="1" lang="en-US" sz="2200" u="sng">
                <a:solidFill>
                  <a:schemeClr val="lt2"/>
                </a:solidFill>
              </a:rPr>
              <a:t>Class 0:</a:t>
            </a:r>
            <a:endParaRPr b="1" sz="2200" u="sng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Precision: High</a:t>
            </a:r>
            <a:endParaRPr b="1" sz="2200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Recall: High</a:t>
            </a:r>
            <a:endParaRPr b="1" sz="2200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F1-score: High</a:t>
            </a:r>
            <a:endParaRPr b="1" sz="2200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Support: 1133</a:t>
            </a:r>
            <a:endParaRPr b="1" sz="2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2"/>
                </a:solidFill>
              </a:rPr>
              <a:t>  </a:t>
            </a:r>
            <a:r>
              <a:rPr b="1" lang="en-US" sz="2200" u="sng">
                <a:solidFill>
                  <a:schemeClr val="lt2"/>
                </a:solidFill>
              </a:rPr>
              <a:t>Class 1:</a:t>
            </a:r>
            <a:endParaRPr b="1" sz="2200" u="sng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Precision: High</a:t>
            </a:r>
            <a:endParaRPr b="1" sz="2200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Recall: High</a:t>
            </a:r>
            <a:endParaRPr b="1" sz="2200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F1-score: High</a:t>
            </a:r>
            <a:endParaRPr b="1" sz="2200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Support: 698</a:t>
            </a:r>
            <a:endParaRPr b="1" sz="2200">
              <a:solidFill>
                <a:schemeClr val="lt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t/>
            </a:r>
            <a:endParaRPr b="1" sz="2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2"/>
              </a:solidFill>
            </a:endParaRPr>
          </a:p>
        </p:txBody>
      </p:sp>
      <p:pic>
        <p:nvPicPr>
          <p:cNvPr id="282" name="Google Shape;282;p3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6025" y="1666275"/>
            <a:ext cx="5791800" cy="331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6025" y="1666275"/>
            <a:ext cx="5791800" cy="331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/>
        </p:nvSpPr>
        <p:spPr>
          <a:xfrm>
            <a:off x="1141413" y="1091000"/>
            <a:ext cx="1021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b="1" lang="en-US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KNN MODEL RESULT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9" name="Google Shape;2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950" y="2207050"/>
            <a:ext cx="6733850" cy="33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9"/>
          <p:cNvSpPr txBox="1"/>
          <p:nvPr/>
        </p:nvSpPr>
        <p:spPr>
          <a:xfrm>
            <a:off x="2740000" y="5848525"/>
            <a:ext cx="557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The accuracy score is </a:t>
            </a:r>
            <a:r>
              <a:rPr b="1" lang="en-US" sz="2200">
                <a:solidFill>
                  <a:schemeClr val="accent2"/>
                </a:solidFill>
              </a:rPr>
              <a:t>0.68 (68%).</a:t>
            </a:r>
            <a:endParaRPr b="1" sz="2200">
              <a:solidFill>
                <a:schemeClr val="accent2"/>
              </a:solidFill>
            </a:endParaRPr>
          </a:p>
        </p:txBody>
      </p:sp>
      <p:pic>
        <p:nvPicPr>
          <p:cNvPr id="291" name="Google Shape;29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6950" y="2207050"/>
            <a:ext cx="6733851" cy="33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66950" y="2207050"/>
            <a:ext cx="6733851" cy="325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/>
        </p:nvSpPr>
        <p:spPr>
          <a:xfrm>
            <a:off x="791050" y="5318750"/>
            <a:ext cx="644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A heatmap showing the confusion matrix.</a:t>
            </a:r>
            <a:endParaRPr b="1" sz="2200">
              <a:solidFill>
                <a:schemeClr val="accent2"/>
              </a:solidFill>
            </a:endParaRPr>
          </a:p>
        </p:txBody>
      </p:sp>
      <p:sp>
        <p:nvSpPr>
          <p:cNvPr id="298" name="Google Shape;298;p40"/>
          <p:cNvSpPr txBox="1"/>
          <p:nvPr/>
        </p:nvSpPr>
        <p:spPr>
          <a:xfrm>
            <a:off x="6505475" y="2259150"/>
            <a:ext cx="37656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accent2"/>
                </a:solidFill>
              </a:rPr>
              <a:t>True Negatives (TN): 864</a:t>
            </a:r>
            <a:endParaRPr b="1" sz="22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accent2"/>
                </a:solidFill>
              </a:rPr>
              <a:t>False Positives (FP): 269</a:t>
            </a:r>
            <a:endParaRPr b="1" sz="22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accent2"/>
                </a:solidFill>
              </a:rPr>
              <a:t>False Negatives (FN): 310</a:t>
            </a:r>
            <a:endParaRPr b="1" sz="22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True Positives (TP): 388</a:t>
            </a:r>
            <a:endParaRPr b="1" sz="2200">
              <a:solidFill>
                <a:schemeClr val="accent2"/>
              </a:solidFill>
            </a:endParaRPr>
          </a:p>
        </p:txBody>
      </p:sp>
      <p:pic>
        <p:nvPicPr>
          <p:cNvPr id="299" name="Google Shape;29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050" y="1645525"/>
            <a:ext cx="5537425" cy="33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050" y="1671650"/>
            <a:ext cx="5537425" cy="33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/>
          <p:nvPr/>
        </p:nvSpPr>
        <p:spPr>
          <a:xfrm>
            <a:off x="1970850" y="5375350"/>
            <a:ext cx="644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Overall accuracy: 0.68</a:t>
            </a:r>
            <a:endParaRPr b="1" sz="2200">
              <a:solidFill>
                <a:schemeClr val="accent2"/>
              </a:solidFill>
            </a:endParaRPr>
          </a:p>
        </p:txBody>
      </p:sp>
      <p:sp>
        <p:nvSpPr>
          <p:cNvPr id="306" name="Google Shape;306;p41"/>
          <p:cNvSpPr txBox="1"/>
          <p:nvPr/>
        </p:nvSpPr>
        <p:spPr>
          <a:xfrm>
            <a:off x="6857900" y="1666275"/>
            <a:ext cx="3765600" cy="51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  </a:t>
            </a:r>
            <a:r>
              <a:rPr b="1" lang="en-US" sz="2200" u="sng">
                <a:solidFill>
                  <a:schemeClr val="accent2"/>
                </a:solidFill>
              </a:rPr>
              <a:t>Class 0:</a:t>
            </a:r>
            <a:endParaRPr b="1" sz="2200" u="sng">
              <a:solidFill>
                <a:schemeClr val="accent2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-US" sz="2200">
                <a:solidFill>
                  <a:schemeClr val="accent2"/>
                </a:solidFill>
              </a:rPr>
              <a:t>Precision: 0.74</a:t>
            </a:r>
            <a:endParaRPr b="1" sz="2200">
              <a:solidFill>
                <a:schemeClr val="accen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-US" sz="2200">
                <a:solidFill>
                  <a:schemeClr val="accent2"/>
                </a:solidFill>
              </a:rPr>
              <a:t>Recall: 0.76</a:t>
            </a:r>
            <a:endParaRPr b="1" sz="2200">
              <a:solidFill>
                <a:schemeClr val="accen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-US" sz="2200">
                <a:solidFill>
                  <a:schemeClr val="accent2"/>
                </a:solidFill>
              </a:rPr>
              <a:t>F1-score: 0.75</a:t>
            </a:r>
            <a:endParaRPr b="1" sz="2200">
              <a:solidFill>
                <a:schemeClr val="accen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-US" sz="2200">
                <a:solidFill>
                  <a:schemeClr val="accent2"/>
                </a:solidFill>
              </a:rPr>
              <a:t>Support: 1133</a:t>
            </a:r>
            <a:endParaRPr b="1" sz="2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  </a:t>
            </a:r>
            <a:r>
              <a:rPr b="1" lang="en-US" sz="2200" u="sng">
                <a:solidFill>
                  <a:schemeClr val="accent2"/>
                </a:solidFill>
              </a:rPr>
              <a:t>Class 1:</a:t>
            </a:r>
            <a:endParaRPr b="1" sz="2200" u="sng">
              <a:solidFill>
                <a:schemeClr val="accent2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-US" sz="2200">
                <a:solidFill>
                  <a:schemeClr val="accent2"/>
                </a:solidFill>
              </a:rPr>
              <a:t>Precision: 0.59</a:t>
            </a:r>
            <a:endParaRPr b="1" sz="2200">
              <a:solidFill>
                <a:schemeClr val="accen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-US" sz="2200">
                <a:solidFill>
                  <a:schemeClr val="accent2"/>
                </a:solidFill>
              </a:rPr>
              <a:t>Recall: 0.56</a:t>
            </a:r>
            <a:endParaRPr b="1" sz="2200">
              <a:solidFill>
                <a:schemeClr val="accen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-US" sz="2200">
                <a:solidFill>
                  <a:schemeClr val="accent2"/>
                </a:solidFill>
              </a:rPr>
              <a:t>F1-score: 0.57</a:t>
            </a:r>
            <a:endParaRPr b="1" sz="2200">
              <a:solidFill>
                <a:schemeClr val="accen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-US" sz="2200">
                <a:solidFill>
                  <a:schemeClr val="accent2"/>
                </a:solidFill>
              </a:rPr>
              <a:t>Support: 698</a:t>
            </a:r>
            <a:endParaRPr b="1" sz="2200">
              <a:solidFill>
                <a:schemeClr val="accent2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t/>
            </a:r>
            <a:endParaRPr b="1" sz="2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2"/>
              </a:solidFill>
            </a:endParaRPr>
          </a:p>
        </p:txBody>
      </p:sp>
      <p:pic>
        <p:nvPicPr>
          <p:cNvPr id="307" name="Google Shape;30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425" y="1533675"/>
            <a:ext cx="6055601" cy="34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425" y="1516700"/>
            <a:ext cx="6055600" cy="34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FA8DC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/>
        </p:nvSpPr>
        <p:spPr>
          <a:xfrm>
            <a:off x="1141413" y="1091000"/>
            <a:ext cx="10210800" cy="28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SVM</a:t>
            </a:r>
            <a:r>
              <a:rPr b="1" lang="en-US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MODEL RESULT</a:t>
            </a:r>
            <a:endParaRPr sz="1799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39"/>
              <a:buFont typeface="Arial"/>
              <a:buNone/>
            </a:pPr>
            <a:r>
              <a:t/>
            </a:r>
            <a:endParaRPr sz="1799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39"/>
              <a:buFont typeface="Arial"/>
              <a:buNone/>
            </a:pPr>
            <a:r>
              <a:t/>
            </a:r>
            <a:endParaRPr sz="1799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39"/>
              <a:buFont typeface="Arial"/>
              <a:buNone/>
            </a:pPr>
            <a:r>
              <a:t/>
            </a:r>
            <a:endParaRPr sz="1799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4" name="Google Shape;3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950" y="2207050"/>
            <a:ext cx="6733850" cy="33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2"/>
          <p:cNvSpPr txBox="1"/>
          <p:nvPr/>
        </p:nvSpPr>
        <p:spPr>
          <a:xfrm>
            <a:off x="2740000" y="5848525"/>
            <a:ext cx="557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2"/>
                </a:solidFill>
              </a:rPr>
              <a:t>The accuracy score is 0.62 (62%).</a:t>
            </a:r>
            <a:endParaRPr b="1" sz="2200">
              <a:solidFill>
                <a:schemeClr val="lt2"/>
              </a:solidFill>
            </a:endParaRPr>
          </a:p>
        </p:txBody>
      </p:sp>
      <p:pic>
        <p:nvPicPr>
          <p:cNvPr id="316" name="Google Shape;316;p42"/>
          <p:cNvPicPr preferRelativeResize="0"/>
          <p:nvPr/>
        </p:nvPicPr>
        <p:blipFill rotWithShape="1">
          <a:blip r:embed="rId4">
            <a:alphaModFix/>
          </a:blip>
          <a:srcRect b="0" l="0" r="-999" t="0"/>
          <a:stretch/>
        </p:blipFill>
        <p:spPr>
          <a:xfrm>
            <a:off x="2066944" y="2181000"/>
            <a:ext cx="673385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66950" y="2181000"/>
            <a:ext cx="6733850" cy="34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FA8DC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/>
        </p:nvSpPr>
        <p:spPr>
          <a:xfrm>
            <a:off x="1105600" y="5447925"/>
            <a:ext cx="644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2"/>
                </a:solidFill>
              </a:rPr>
              <a:t>A heatmap showing the confusion matrix.</a:t>
            </a:r>
            <a:endParaRPr b="1" sz="2200">
              <a:solidFill>
                <a:schemeClr val="lt2"/>
              </a:solidFill>
            </a:endParaRPr>
          </a:p>
        </p:txBody>
      </p:sp>
      <p:pic>
        <p:nvPicPr>
          <p:cNvPr id="323" name="Google Shape;323;p43"/>
          <p:cNvPicPr preferRelativeResize="0"/>
          <p:nvPr/>
        </p:nvPicPr>
        <p:blipFill rotWithShape="1">
          <a:blip r:embed="rId3">
            <a:alphaModFix/>
          </a:blip>
          <a:srcRect b="0" l="0" r="-72265" t="-13830"/>
          <a:stretch/>
        </p:blipFill>
        <p:spPr>
          <a:xfrm>
            <a:off x="897250" y="1185725"/>
            <a:ext cx="9373725" cy="385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3"/>
          <p:cNvSpPr txBox="1"/>
          <p:nvPr/>
        </p:nvSpPr>
        <p:spPr>
          <a:xfrm>
            <a:off x="6505475" y="2259150"/>
            <a:ext cx="3765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lt2"/>
                </a:solidFill>
              </a:rPr>
              <a:t>True Negatives (TN): 1131</a:t>
            </a:r>
            <a:endParaRPr b="1" sz="22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lt2"/>
                </a:solidFill>
              </a:rPr>
              <a:t>False Positives (FP): 2</a:t>
            </a:r>
            <a:endParaRPr b="1" sz="22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lt2"/>
                </a:solidFill>
              </a:rPr>
              <a:t>False Negatives (FN): 7</a:t>
            </a:r>
            <a:endParaRPr b="1" sz="22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lt2"/>
                </a:solidFill>
              </a:rPr>
              <a:t>True Positives (TP): 691</a:t>
            </a:r>
            <a:endParaRPr b="1" sz="2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2"/>
              </a:solidFill>
            </a:endParaRPr>
          </a:p>
        </p:txBody>
      </p:sp>
      <p:pic>
        <p:nvPicPr>
          <p:cNvPr id="325" name="Google Shape;32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250" y="1610150"/>
            <a:ext cx="543122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7250" y="1610150"/>
            <a:ext cx="54312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FA8DC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/>
        </p:nvSpPr>
        <p:spPr>
          <a:xfrm>
            <a:off x="1970850" y="5375350"/>
            <a:ext cx="644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2"/>
                </a:solidFill>
              </a:rPr>
              <a:t>Overall accuracy: 0.62</a:t>
            </a:r>
            <a:endParaRPr b="1" sz="2200">
              <a:solidFill>
                <a:schemeClr val="lt2"/>
              </a:solidFill>
            </a:endParaRPr>
          </a:p>
        </p:txBody>
      </p:sp>
      <p:sp>
        <p:nvSpPr>
          <p:cNvPr id="332" name="Google Shape;332;p44"/>
          <p:cNvSpPr txBox="1"/>
          <p:nvPr/>
        </p:nvSpPr>
        <p:spPr>
          <a:xfrm>
            <a:off x="6857900" y="1666275"/>
            <a:ext cx="3765600" cy="51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2"/>
                </a:solidFill>
              </a:rPr>
              <a:t>  </a:t>
            </a:r>
            <a:r>
              <a:rPr b="1" lang="en-US" sz="2200" u="sng">
                <a:solidFill>
                  <a:schemeClr val="lt2"/>
                </a:solidFill>
              </a:rPr>
              <a:t>Class 0:</a:t>
            </a:r>
            <a:endParaRPr b="1" sz="2200" u="sng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Precision: 0.62</a:t>
            </a:r>
            <a:endParaRPr b="1" sz="2200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Recall: 1.00</a:t>
            </a:r>
            <a:endParaRPr b="1" sz="2200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F1-score: 0.77</a:t>
            </a:r>
            <a:endParaRPr b="1" sz="2200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Support: 1133</a:t>
            </a:r>
            <a:endParaRPr b="1" sz="2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2"/>
                </a:solidFill>
              </a:rPr>
              <a:t>  </a:t>
            </a:r>
            <a:r>
              <a:rPr b="1" lang="en-US" sz="2200" u="sng">
                <a:solidFill>
                  <a:schemeClr val="lt2"/>
                </a:solidFill>
              </a:rPr>
              <a:t>Class 1:</a:t>
            </a:r>
            <a:endParaRPr b="1" sz="2200" u="sng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Precision: 0.78</a:t>
            </a:r>
            <a:endParaRPr b="1" sz="2200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Recall: 0.01</a:t>
            </a:r>
            <a:endParaRPr b="1" sz="2200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F1-score: 0.02</a:t>
            </a:r>
            <a:endParaRPr b="1" sz="2200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Support: 698</a:t>
            </a:r>
            <a:endParaRPr b="1" sz="22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2"/>
              </a:solidFill>
            </a:endParaRPr>
          </a:p>
        </p:txBody>
      </p:sp>
      <p:pic>
        <p:nvPicPr>
          <p:cNvPr id="333" name="Google Shape;333;p4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6025" y="1666275"/>
            <a:ext cx="5791800" cy="331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6025" y="1666275"/>
            <a:ext cx="5791800" cy="331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6025" y="1546000"/>
            <a:ext cx="5791800" cy="343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/>
          <p:nvPr/>
        </p:nvSpPr>
        <p:spPr>
          <a:xfrm>
            <a:off x="1141413" y="1091000"/>
            <a:ext cx="1021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b="1" lang="en-US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ADA BOOST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1" name="Google Shape;3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950" y="2207050"/>
            <a:ext cx="6733850" cy="33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5"/>
          <p:cNvSpPr txBox="1"/>
          <p:nvPr/>
        </p:nvSpPr>
        <p:spPr>
          <a:xfrm>
            <a:off x="2740000" y="5848525"/>
            <a:ext cx="557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The accuracy score is 0.66 (66%).</a:t>
            </a:r>
            <a:endParaRPr b="1" sz="2200">
              <a:solidFill>
                <a:schemeClr val="accent2"/>
              </a:solidFill>
            </a:endParaRPr>
          </a:p>
        </p:txBody>
      </p:sp>
      <p:pic>
        <p:nvPicPr>
          <p:cNvPr id="343" name="Google Shape;34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6950" y="2207050"/>
            <a:ext cx="6733851" cy="33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66950" y="2207050"/>
            <a:ext cx="6733851" cy="32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66950" y="2207050"/>
            <a:ext cx="6733850" cy="33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/>
          <p:nvPr/>
        </p:nvSpPr>
        <p:spPr>
          <a:xfrm>
            <a:off x="791050" y="5318750"/>
            <a:ext cx="644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A heatmap showing the confusion matrix.</a:t>
            </a:r>
            <a:endParaRPr b="1" sz="2200">
              <a:solidFill>
                <a:schemeClr val="accent2"/>
              </a:solidFill>
            </a:endParaRPr>
          </a:p>
        </p:txBody>
      </p:sp>
      <p:sp>
        <p:nvSpPr>
          <p:cNvPr id="351" name="Google Shape;351;p46"/>
          <p:cNvSpPr txBox="1"/>
          <p:nvPr/>
        </p:nvSpPr>
        <p:spPr>
          <a:xfrm>
            <a:off x="6505475" y="2259150"/>
            <a:ext cx="37656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True Negatives (TN): 993</a:t>
            </a:r>
            <a:endParaRPr b="1" sz="22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False Positives (FP): 140</a:t>
            </a:r>
            <a:endParaRPr b="1" sz="22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False Negatives (FN): 474</a:t>
            </a:r>
            <a:endParaRPr b="1" sz="22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True Positives (TP): 224</a:t>
            </a:r>
            <a:endParaRPr b="1" sz="2200">
              <a:solidFill>
                <a:schemeClr val="accent2"/>
              </a:solidFill>
            </a:endParaRPr>
          </a:p>
        </p:txBody>
      </p:sp>
      <p:pic>
        <p:nvPicPr>
          <p:cNvPr id="352" name="Google Shape;35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050" y="1645525"/>
            <a:ext cx="5537425" cy="33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050" y="1671650"/>
            <a:ext cx="5537425" cy="3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1050" y="1671650"/>
            <a:ext cx="5537425" cy="33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989012" y="685800"/>
            <a:ext cx="9601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b="1" lang="en-US" sz="4000">
                <a:solidFill>
                  <a:schemeClr val="accent2"/>
                </a:solidFill>
              </a:rPr>
              <a:t>INTRODUCTION</a:t>
            </a:r>
            <a:endParaRPr b="1" sz="4000">
              <a:solidFill>
                <a:schemeClr val="accent2"/>
              </a:solidFill>
            </a:endParaRPr>
          </a:p>
        </p:txBody>
      </p:sp>
      <p:sp>
        <p:nvSpPr>
          <p:cNvPr id="162" name="Google Shape;162;p20"/>
          <p:cNvSpPr txBox="1"/>
          <p:nvPr>
            <p:ph idx="1" type="body"/>
          </p:nvPr>
        </p:nvSpPr>
        <p:spPr>
          <a:xfrm>
            <a:off x="455600" y="1384750"/>
            <a:ext cx="97674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t/>
            </a:r>
            <a:endParaRPr b="1" sz="3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b="1" lang="en-US" sz="2800">
                <a:solidFill>
                  <a:schemeClr val="dk2"/>
                </a:solidFill>
              </a:rPr>
              <a:t>OBJECTIVE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t/>
            </a:r>
            <a:endParaRPr b="1"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97" lvl="0" marL="342797" rtl="0" algn="l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Develop a machine learning model to classify water samples as safe or unsafe for consumption based on</a:t>
            </a: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key water quality indicators.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97" lvl="0" marL="342797" rtl="0" algn="l">
              <a:spcBef>
                <a:spcPts val="0"/>
              </a:spcBef>
              <a:spcAft>
                <a:spcPts val="0"/>
              </a:spcAft>
              <a:buSzPts val="2400"/>
              <a:buChar char="►"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Aid stakeholders, such as water quality management authorities, by</a:t>
            </a: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providing accurate predictions for</a:t>
            </a: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ensuring safe drinking water.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"/>
          <p:cNvSpPr txBox="1"/>
          <p:nvPr/>
        </p:nvSpPr>
        <p:spPr>
          <a:xfrm>
            <a:off x="1970850" y="5375350"/>
            <a:ext cx="644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Overall accuracy: 0.66</a:t>
            </a:r>
            <a:endParaRPr b="1" sz="2200">
              <a:solidFill>
                <a:schemeClr val="accent2"/>
              </a:solidFill>
            </a:endParaRPr>
          </a:p>
        </p:txBody>
      </p:sp>
      <p:sp>
        <p:nvSpPr>
          <p:cNvPr id="360" name="Google Shape;360;p47"/>
          <p:cNvSpPr txBox="1"/>
          <p:nvPr/>
        </p:nvSpPr>
        <p:spPr>
          <a:xfrm>
            <a:off x="6857900" y="1666275"/>
            <a:ext cx="3765600" cy="55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  </a:t>
            </a:r>
            <a:r>
              <a:rPr b="1" lang="en-US" sz="2200" u="sng">
                <a:solidFill>
                  <a:schemeClr val="accent2"/>
                </a:solidFill>
              </a:rPr>
              <a:t>Class 0:</a:t>
            </a:r>
            <a:endParaRPr b="1" sz="2200" u="sng">
              <a:solidFill>
                <a:schemeClr val="accent2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-US" sz="2200">
                <a:solidFill>
                  <a:schemeClr val="accent2"/>
                </a:solidFill>
              </a:rPr>
              <a:t>Precision: 0.68</a:t>
            </a:r>
            <a:endParaRPr b="1" sz="2200">
              <a:solidFill>
                <a:schemeClr val="accen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-US" sz="2200">
                <a:solidFill>
                  <a:schemeClr val="accent2"/>
                </a:solidFill>
              </a:rPr>
              <a:t>Recall: 0.88</a:t>
            </a:r>
            <a:endParaRPr b="1" sz="2200">
              <a:solidFill>
                <a:schemeClr val="accen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-US" sz="2200">
                <a:solidFill>
                  <a:schemeClr val="accent2"/>
                </a:solidFill>
              </a:rPr>
              <a:t>F1-score: High</a:t>
            </a:r>
            <a:endParaRPr b="1" sz="2200">
              <a:solidFill>
                <a:schemeClr val="accen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-US" sz="2200">
                <a:solidFill>
                  <a:schemeClr val="accent2"/>
                </a:solidFill>
              </a:rPr>
              <a:t>Support: 1133</a:t>
            </a:r>
            <a:endParaRPr b="1" sz="2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2"/>
                </a:solidFill>
              </a:rPr>
              <a:t>  </a:t>
            </a:r>
            <a:r>
              <a:rPr b="1" lang="en-US" sz="2200" u="sng">
                <a:solidFill>
                  <a:schemeClr val="accent2"/>
                </a:solidFill>
              </a:rPr>
              <a:t>Class 1:</a:t>
            </a:r>
            <a:endParaRPr b="1" sz="2200" u="sng">
              <a:solidFill>
                <a:schemeClr val="accent2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-US" sz="2200">
                <a:solidFill>
                  <a:schemeClr val="accent2"/>
                </a:solidFill>
              </a:rPr>
              <a:t>Precision: 0.62</a:t>
            </a:r>
            <a:endParaRPr b="1" sz="2200">
              <a:solidFill>
                <a:schemeClr val="accen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-US" sz="2200">
                <a:solidFill>
                  <a:schemeClr val="accent2"/>
                </a:solidFill>
              </a:rPr>
              <a:t>Recall: 0.32</a:t>
            </a:r>
            <a:endParaRPr b="1" sz="2200">
              <a:solidFill>
                <a:schemeClr val="accen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-US" sz="2200">
                <a:solidFill>
                  <a:schemeClr val="accent2"/>
                </a:solidFill>
              </a:rPr>
              <a:t>F1-score: Low</a:t>
            </a:r>
            <a:endParaRPr b="1" sz="2200">
              <a:solidFill>
                <a:schemeClr val="accen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-US" sz="2200">
                <a:solidFill>
                  <a:schemeClr val="accent2"/>
                </a:solidFill>
              </a:rPr>
              <a:t>Support: 698</a:t>
            </a:r>
            <a:endParaRPr b="1" sz="2200">
              <a:solidFill>
                <a:schemeClr val="accen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2"/>
              </a:solidFill>
            </a:endParaRPr>
          </a:p>
        </p:txBody>
      </p:sp>
      <p:pic>
        <p:nvPicPr>
          <p:cNvPr id="361" name="Google Shape;36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425" y="1533675"/>
            <a:ext cx="6055601" cy="34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425" y="1516700"/>
            <a:ext cx="6055600" cy="34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FA8DC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/>
        </p:nvSpPr>
        <p:spPr>
          <a:xfrm>
            <a:off x="1141413" y="1091000"/>
            <a:ext cx="10210800" cy="28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XG BOOST</a:t>
            </a:r>
            <a:r>
              <a:rPr b="1" lang="en-US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MODEL RESULT</a:t>
            </a:r>
            <a:endParaRPr sz="1799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39"/>
              <a:buFont typeface="Arial"/>
              <a:buNone/>
            </a:pPr>
            <a:r>
              <a:t/>
            </a:r>
            <a:endParaRPr sz="1799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39"/>
              <a:buFont typeface="Arial"/>
              <a:buNone/>
            </a:pPr>
            <a:r>
              <a:t/>
            </a:r>
            <a:endParaRPr sz="1799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39"/>
              <a:buFont typeface="Arial"/>
              <a:buNone/>
            </a:pPr>
            <a:r>
              <a:t/>
            </a:r>
            <a:endParaRPr sz="1799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8" name="Google Shape;3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950" y="2207050"/>
            <a:ext cx="6733850" cy="33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8"/>
          <p:cNvSpPr txBox="1"/>
          <p:nvPr/>
        </p:nvSpPr>
        <p:spPr>
          <a:xfrm>
            <a:off x="2740000" y="5848525"/>
            <a:ext cx="557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2"/>
                </a:solidFill>
              </a:rPr>
              <a:t>The accuracy score is 0.97 (97%).</a:t>
            </a:r>
            <a:endParaRPr b="1" sz="2200">
              <a:solidFill>
                <a:schemeClr val="lt2"/>
              </a:solidFill>
            </a:endParaRPr>
          </a:p>
        </p:txBody>
      </p:sp>
      <p:pic>
        <p:nvPicPr>
          <p:cNvPr id="370" name="Google Shape;37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6950" y="2207050"/>
            <a:ext cx="6733850" cy="33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FA8DC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 txBox="1"/>
          <p:nvPr/>
        </p:nvSpPr>
        <p:spPr>
          <a:xfrm>
            <a:off x="1105600" y="5447925"/>
            <a:ext cx="644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2"/>
                </a:solidFill>
              </a:rPr>
              <a:t>A heatmap showing the confusion matrix.</a:t>
            </a:r>
            <a:endParaRPr b="1" sz="2200">
              <a:solidFill>
                <a:schemeClr val="lt2"/>
              </a:solidFill>
            </a:endParaRPr>
          </a:p>
        </p:txBody>
      </p:sp>
      <p:pic>
        <p:nvPicPr>
          <p:cNvPr id="376" name="Google Shape;376;p49"/>
          <p:cNvPicPr preferRelativeResize="0"/>
          <p:nvPr/>
        </p:nvPicPr>
        <p:blipFill rotWithShape="1">
          <a:blip r:embed="rId3">
            <a:alphaModFix/>
          </a:blip>
          <a:srcRect b="0" l="0" r="-72265" t="-13830"/>
          <a:stretch/>
        </p:blipFill>
        <p:spPr>
          <a:xfrm>
            <a:off x="897250" y="1185725"/>
            <a:ext cx="9373725" cy="385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9"/>
          <p:cNvSpPr txBox="1"/>
          <p:nvPr/>
        </p:nvSpPr>
        <p:spPr>
          <a:xfrm>
            <a:off x="6505475" y="2259150"/>
            <a:ext cx="3765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lt2"/>
                </a:solidFill>
              </a:rPr>
              <a:t>True Negatives (TN): 1118</a:t>
            </a:r>
            <a:endParaRPr b="1" sz="22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lt2"/>
                </a:solidFill>
              </a:rPr>
              <a:t>False Positives (FP): 15</a:t>
            </a:r>
            <a:endParaRPr b="1" sz="22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lt2"/>
                </a:solidFill>
              </a:rPr>
              <a:t>False Negatives (FN): 35</a:t>
            </a:r>
            <a:endParaRPr b="1" sz="22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lt2"/>
                </a:solidFill>
              </a:rPr>
              <a:t>True Positives (TP): 663</a:t>
            </a:r>
            <a:endParaRPr b="1" sz="2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2"/>
              </a:solidFill>
            </a:endParaRPr>
          </a:p>
        </p:txBody>
      </p:sp>
      <p:pic>
        <p:nvPicPr>
          <p:cNvPr id="378" name="Google Shape;37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250" y="1610150"/>
            <a:ext cx="543122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7250" y="1610150"/>
            <a:ext cx="543122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8812" y="1533951"/>
            <a:ext cx="5468113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FA8DC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0"/>
          <p:cNvSpPr txBox="1"/>
          <p:nvPr/>
        </p:nvSpPr>
        <p:spPr>
          <a:xfrm>
            <a:off x="1970850" y="5375350"/>
            <a:ext cx="644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2"/>
                </a:solidFill>
              </a:rPr>
              <a:t>Overall accuracy: 0.97</a:t>
            </a:r>
            <a:endParaRPr b="1" sz="2200">
              <a:solidFill>
                <a:schemeClr val="lt2"/>
              </a:solidFill>
            </a:endParaRPr>
          </a:p>
        </p:txBody>
      </p:sp>
      <p:sp>
        <p:nvSpPr>
          <p:cNvPr id="386" name="Google Shape;386;p50"/>
          <p:cNvSpPr txBox="1"/>
          <p:nvPr/>
        </p:nvSpPr>
        <p:spPr>
          <a:xfrm>
            <a:off x="6857900" y="1666275"/>
            <a:ext cx="3765600" cy="55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2"/>
                </a:solidFill>
              </a:rPr>
              <a:t>  </a:t>
            </a:r>
            <a:r>
              <a:rPr b="1" lang="en-US" sz="2200" u="sng">
                <a:solidFill>
                  <a:schemeClr val="lt2"/>
                </a:solidFill>
              </a:rPr>
              <a:t>Class 0:</a:t>
            </a:r>
            <a:endParaRPr b="1" sz="2200" u="sng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Precision: High</a:t>
            </a:r>
            <a:endParaRPr b="1" sz="2200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Recall: High</a:t>
            </a:r>
            <a:endParaRPr b="1" sz="2200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F1-score: High</a:t>
            </a:r>
            <a:endParaRPr b="1" sz="2200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Support: 1133</a:t>
            </a:r>
            <a:endParaRPr b="1" sz="2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2"/>
                </a:solidFill>
              </a:rPr>
              <a:t>  </a:t>
            </a:r>
            <a:r>
              <a:rPr b="1" lang="en-US" sz="2200" u="sng">
                <a:solidFill>
                  <a:schemeClr val="lt2"/>
                </a:solidFill>
              </a:rPr>
              <a:t>Class 1:</a:t>
            </a:r>
            <a:endParaRPr b="1" sz="2200" u="sng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Precision: High</a:t>
            </a:r>
            <a:endParaRPr b="1" sz="2200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Recall: High</a:t>
            </a:r>
            <a:endParaRPr b="1" sz="2200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F1-score: High</a:t>
            </a:r>
            <a:endParaRPr b="1" sz="2200">
              <a:solidFill>
                <a:schemeClr val="lt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b="1" lang="en-US" sz="2200">
                <a:solidFill>
                  <a:schemeClr val="lt2"/>
                </a:solidFill>
              </a:rPr>
              <a:t>Support: 698</a:t>
            </a:r>
            <a:endParaRPr b="1" sz="22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2"/>
              </a:solidFill>
            </a:endParaRPr>
          </a:p>
        </p:txBody>
      </p:sp>
      <p:pic>
        <p:nvPicPr>
          <p:cNvPr id="387" name="Google Shape;387;p5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6025" y="1666275"/>
            <a:ext cx="5791800" cy="331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6025" y="1666275"/>
            <a:ext cx="5791799" cy="331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1"/>
          <p:cNvSpPr txBox="1"/>
          <p:nvPr>
            <p:ph idx="1" type="subTitle"/>
          </p:nvPr>
        </p:nvSpPr>
        <p:spPr>
          <a:xfrm>
            <a:off x="846851" y="1408050"/>
            <a:ext cx="10657800" cy="5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Accuracy Comparison:</a:t>
            </a:r>
            <a:endParaRPr b="1" sz="15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bar chart comparing the accuracy of different models.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Regression: 0.62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Decision Tree: 0.98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Forest: 0.99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KNN: 0.68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SVM: 0.62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AdaBoost: 0.66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XGBoost: 0.97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Best Model:</a:t>
            </a:r>
            <a:endParaRPr b="1" sz="15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Forest with the highest accuracy (0.99).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3225" y="1689050"/>
            <a:ext cx="4354625" cy="41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1"/>
          <p:cNvSpPr txBox="1"/>
          <p:nvPr/>
        </p:nvSpPr>
        <p:spPr>
          <a:xfrm>
            <a:off x="846850" y="531200"/>
            <a:ext cx="90810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MODELS COMPARISION AND FINDING THE BEST ONE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2"/>
          <p:cNvSpPr txBox="1"/>
          <p:nvPr>
            <p:ph idx="1" type="subTitle"/>
          </p:nvPr>
        </p:nvSpPr>
        <p:spPr>
          <a:xfrm>
            <a:off x="0" y="1066800"/>
            <a:ext cx="11504612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360"/>
              <a:buNone/>
            </a:pPr>
            <a:r>
              <a:rPr lang="en-US">
                <a:solidFill>
                  <a:schemeClr val="lt1"/>
                </a:solidFill>
              </a:rPr>
              <a:t>       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439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439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439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439"/>
              <a:buNone/>
            </a:pPr>
            <a:r>
              <a:t/>
            </a:r>
            <a:endParaRPr/>
          </a:p>
        </p:txBody>
      </p:sp>
      <p:sp>
        <p:nvSpPr>
          <p:cNvPr id="401" name="Google Shape;401;p52"/>
          <p:cNvSpPr txBox="1"/>
          <p:nvPr/>
        </p:nvSpPr>
        <p:spPr>
          <a:xfrm>
            <a:off x="1103312" y="473485"/>
            <a:ext cx="99822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DEPLOYMENT</a:t>
            </a:r>
            <a:endParaRPr sz="3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A water running from a faucet&#10;&#10;Description automatically generated" id="402" name="Google Shape;40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650" y="1780400"/>
            <a:ext cx="8403973" cy="42698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bevel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/>
          <p:nvPr>
            <p:ph idx="1" type="subTitle"/>
          </p:nvPr>
        </p:nvSpPr>
        <p:spPr>
          <a:xfrm>
            <a:off x="1186088" y="457200"/>
            <a:ext cx="8458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39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439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439"/>
              <a:buNone/>
            </a:pPr>
            <a:r>
              <a:t/>
            </a:r>
            <a:endParaRPr/>
          </a:p>
        </p:txBody>
      </p:sp>
      <p:pic>
        <p:nvPicPr>
          <p:cNvPr descr="A screen shot of a computer&#10;&#10;Description automatically generated" id="408" name="Google Shape;40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450" y="1568949"/>
            <a:ext cx="8121899" cy="475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4"/>
          <p:cNvSpPr txBox="1"/>
          <p:nvPr>
            <p:ph type="ctrTitle"/>
          </p:nvPr>
        </p:nvSpPr>
        <p:spPr>
          <a:xfrm>
            <a:off x="1506675" y="2404534"/>
            <a:ext cx="7764913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398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414" name="Google Shape;414;p54"/>
          <p:cNvSpPr txBox="1"/>
          <p:nvPr>
            <p:ph idx="1" type="subTitle"/>
          </p:nvPr>
        </p:nvSpPr>
        <p:spPr>
          <a:xfrm>
            <a:off x="1506675" y="4050834"/>
            <a:ext cx="7764913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39"/>
              <a:buNone/>
            </a:pPr>
            <a:r>
              <a:t/>
            </a:r>
            <a:endParaRPr/>
          </a:p>
        </p:txBody>
      </p:sp>
      <p:pic>
        <p:nvPicPr>
          <p:cNvPr id="415" name="Google Shape;41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7725" y="1208950"/>
            <a:ext cx="8411752" cy="45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5"/>
          <p:cNvSpPr txBox="1"/>
          <p:nvPr>
            <p:ph type="ctrTitle"/>
          </p:nvPr>
        </p:nvSpPr>
        <p:spPr>
          <a:xfrm>
            <a:off x="1506675" y="2404534"/>
            <a:ext cx="7764900" cy="1646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5"/>
          <p:cNvSpPr txBox="1"/>
          <p:nvPr>
            <p:ph idx="1" type="subTitle"/>
          </p:nvPr>
        </p:nvSpPr>
        <p:spPr>
          <a:xfrm>
            <a:off x="1506675" y="4050834"/>
            <a:ext cx="7764900" cy="109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9250"/>
            <a:ext cx="12264424" cy="691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677158" y="609600"/>
            <a:ext cx="8594429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Trebuchet MS"/>
              <a:buNone/>
            </a:pPr>
            <a:r>
              <a:rPr b="1" lang="en-US" sz="40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BACKGROUND</a:t>
            </a:r>
            <a:endParaRPr/>
          </a:p>
        </p:txBody>
      </p:sp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874725" y="1692425"/>
            <a:ext cx="92682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07" lvl="0" marL="34279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39"/>
              <a:buNone/>
            </a:pPr>
            <a:r>
              <a:t/>
            </a:r>
            <a:endParaRPr>
              <a:solidFill>
                <a:srgbClr val="435C66"/>
              </a:solidFill>
            </a:endParaRPr>
          </a:p>
          <a:p>
            <a:pPr indent="-342797" lvl="0" marL="342797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2"/>
                </a:solidFill>
              </a:rPr>
              <a:t>Access to safe drinking water is a fundamental human right.</a:t>
            </a:r>
            <a:endParaRPr/>
          </a:p>
          <a:p>
            <a:pPr indent="-342797" lvl="0" marL="342797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2"/>
                </a:solidFill>
              </a:rPr>
              <a:t>Ensuring water quality involves understanding various factors that affect potability.</a:t>
            </a:r>
            <a:endParaRPr/>
          </a:p>
          <a:p>
            <a:pPr indent="-342797" lvl="0" marL="342797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2"/>
                </a:solidFill>
              </a:rPr>
              <a:t>Machine learning techniques can help analyze data on water quality and predict water potability.</a:t>
            </a:r>
            <a:endParaRPr/>
          </a:p>
          <a:p>
            <a:pPr indent="-220877" lvl="0" marL="342797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989025" y="509175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Trebuchet MS"/>
              <a:buNone/>
            </a:pPr>
            <a:r>
              <a:rPr b="1" lang="en-US" sz="4000">
                <a:solidFill>
                  <a:schemeClr val="accent2"/>
                </a:solidFill>
              </a:rPr>
              <a:t>Project Description</a:t>
            </a:r>
            <a:endParaRPr sz="4000"/>
          </a:p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989012" y="1828800"/>
            <a:ext cx="9601201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b="1" lang="en-US" sz="2800"/>
              <a:t>PROJECT OVERVIEW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39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797" lvl="0" marL="342797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2"/>
                </a:solidFill>
              </a:rPr>
              <a:t>Develop a predictive model using various machine learning algorithms.</a:t>
            </a:r>
            <a:endParaRPr sz="2400">
              <a:solidFill>
                <a:schemeClr val="dk2"/>
              </a:solidFill>
            </a:endParaRPr>
          </a:p>
          <a:p>
            <a:pPr indent="-342797" lvl="0" marL="342797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2"/>
                </a:solidFill>
              </a:rPr>
              <a:t>Steps include data collection, preprocessing, feature engineering, model development, evaluation, optimization, and deployment.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/>
        </p:nvSpPr>
        <p:spPr>
          <a:xfrm>
            <a:off x="1105600" y="640925"/>
            <a:ext cx="9149400" cy="55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SCOPE</a:t>
            </a:r>
            <a:endParaRPr b="1" sz="3900">
              <a:solidFill>
                <a:schemeClr val="accent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accent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Collecting and preprocessing a comprehensive dataset of water quality indicators.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Developing and training machine learning models.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Evaluating and optimizing the models for high accuracy and reliability.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Implementing the predictive model in a user-friendly application.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1293813" y="304801"/>
            <a:ext cx="8458201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b="1" lang="en-US" sz="3600">
                <a:solidFill>
                  <a:schemeClr val="accent2"/>
                </a:solidFill>
              </a:rPr>
              <a:t>DATASET DETAILS</a:t>
            </a:r>
            <a:endParaRPr/>
          </a:p>
        </p:txBody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684950" y="1612300"/>
            <a:ext cx="94098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b="1" lang="en-US" sz="2800" u="sng">
                <a:solidFill>
                  <a:schemeClr val="dk1"/>
                </a:solidFill>
              </a:rPr>
              <a:t>DATA SOURCE</a:t>
            </a:r>
            <a:endParaRPr u="sng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32994" lvl="0" marL="342900" rtl="0" algn="l">
              <a:spcBef>
                <a:spcPts val="1000"/>
              </a:spcBef>
              <a:spcAft>
                <a:spcPts val="0"/>
              </a:spcAft>
              <a:buSzPct val="79999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</a:rPr>
              <a:t>The dataset used is sourced from Kaggle and contains data on major factors affecting water potability.</a:t>
            </a:r>
            <a:endParaRPr/>
          </a:p>
          <a:p>
            <a:pPr indent="-248970" lvl="0" marL="342900" rtl="0" algn="l">
              <a:spcBef>
                <a:spcPts val="1000"/>
              </a:spcBef>
              <a:spcAft>
                <a:spcPts val="0"/>
              </a:spcAft>
              <a:buSzPct val="8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b="1" lang="en-US" sz="2800" u="sng">
                <a:solidFill>
                  <a:schemeClr val="dk1"/>
                </a:solidFill>
              </a:rPr>
              <a:t>FEATURES AND TARGETS</a:t>
            </a:r>
            <a:endParaRPr u="sng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2994" lvl="0" marL="342900" rtl="0" algn="l">
              <a:spcBef>
                <a:spcPts val="1000"/>
              </a:spcBef>
              <a:spcAft>
                <a:spcPts val="0"/>
              </a:spcAft>
              <a:buSzPct val="79999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</a:rPr>
              <a:t>Features: pH, hardness, dissolved oxygen, turbidity, presence of contaminants.</a:t>
            </a:r>
            <a:endParaRPr/>
          </a:p>
          <a:p>
            <a:pPr indent="-220726" lvl="0" marL="342900" rtl="0" algn="l">
              <a:spcBef>
                <a:spcPts val="1000"/>
              </a:spcBef>
              <a:spcAft>
                <a:spcPts val="0"/>
              </a:spcAft>
              <a:buSzPct val="79999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32994" lvl="0" marL="342900" rtl="0" algn="l">
              <a:spcBef>
                <a:spcPts val="1000"/>
              </a:spcBef>
              <a:spcAft>
                <a:spcPts val="0"/>
              </a:spcAft>
              <a:buSzPct val="79999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</a:rPr>
              <a:t>Target: A binary indicator of water potability (safe or unsafe).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>
              <a:solidFill>
                <a:srgbClr val="435C66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/>
        </p:nvSpPr>
        <p:spPr>
          <a:xfrm>
            <a:off x="1089600" y="945400"/>
            <a:ext cx="8989200" cy="4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PRE-PROCESSING</a:t>
            </a:r>
            <a:endParaRPr b="1" sz="3900">
              <a:solidFill>
                <a:schemeClr val="accent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accent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5C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Handling missing values.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Normalizing numerical features.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Encoding categorical variables.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Splitting the data into training, validation, and test sets</a:t>
            </a: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733838" y="445100"/>
            <a:ext cx="9601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Trebuchet MS"/>
              <a:buNone/>
            </a:pPr>
            <a:r>
              <a:rPr b="1" lang="en-US" sz="3900">
                <a:solidFill>
                  <a:schemeClr val="accent2"/>
                </a:solidFill>
              </a:rPr>
              <a:t>METHODOLOGY</a:t>
            </a:r>
            <a:endParaRPr sz="3499"/>
          </a:p>
        </p:txBody>
      </p:sp>
      <p:sp>
        <p:nvSpPr>
          <p:cNvPr id="197" name="Google Shape;197;p26"/>
          <p:cNvSpPr txBox="1"/>
          <p:nvPr>
            <p:ph idx="2" type="body"/>
          </p:nvPr>
        </p:nvSpPr>
        <p:spPr>
          <a:xfrm>
            <a:off x="572750" y="1682450"/>
            <a:ext cx="9762300" cy="44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b="1" lang="en-US" sz="2800">
                <a:solidFill>
                  <a:schemeClr val="dk1"/>
                </a:solidFill>
              </a:rPr>
              <a:t>UNDERSTANDING WATER QUALITY PARAMETERS</a:t>
            </a:r>
            <a:endParaRPr sz="2800">
              <a:solidFill>
                <a:schemeClr val="dk1"/>
              </a:solidFill>
            </a:endParaRPr>
          </a:p>
          <a:p>
            <a:pPr indent="-342797" lvl="0" marL="342797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</a:rPr>
              <a:t>Studied factors like pH, hardness, dissolved oxygen, and turbidity.</a:t>
            </a:r>
            <a:endParaRPr/>
          </a:p>
          <a:p>
            <a:pPr indent="-342797" lvl="0" marL="342797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</a:rPr>
              <a:t>Explored relationships between these indicators and water potability.</a:t>
            </a:r>
            <a:endParaRPr/>
          </a:p>
          <a:p>
            <a:pPr indent="-220877" lvl="0" marL="342797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b="1" lang="en-US" sz="2800">
                <a:solidFill>
                  <a:schemeClr val="dk1"/>
                </a:solidFill>
              </a:rPr>
              <a:t>DATA COLLECTION AND PRE-PROCESSING</a:t>
            </a:r>
            <a:endParaRPr>
              <a:solidFill>
                <a:schemeClr val="dk1"/>
              </a:solidFill>
            </a:endParaRPr>
          </a:p>
          <a:p>
            <a:pPr indent="-342797" lvl="0" marL="342797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</a:rPr>
              <a:t>Utilized a Kaggle dataset.</a:t>
            </a:r>
            <a:endParaRPr/>
          </a:p>
          <a:p>
            <a:pPr indent="-342797" lvl="0" marL="342797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</a:rPr>
              <a:t>Handled missing values, normalized features, and encoded categorical variables.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Serenity">
      <a:dk1>
        <a:srgbClr val="164B4F"/>
      </a:dk1>
      <a:lt1>
        <a:srgbClr val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